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8" r:id="rId2"/>
    <p:sldId id="257" r:id="rId3"/>
    <p:sldId id="259" r:id="rId4"/>
    <p:sldId id="260" r:id="rId5"/>
    <p:sldId id="261" r:id="rId6"/>
    <p:sldId id="262" r:id="rId7"/>
    <p:sldId id="270" r:id="rId8"/>
    <p:sldId id="271" r:id="rId9"/>
    <p:sldId id="272" r:id="rId10"/>
    <p:sldId id="263" r:id="rId11"/>
    <p:sldId id="264" r:id="rId12"/>
    <p:sldId id="276" r:id="rId13"/>
    <p:sldId id="277" r:id="rId14"/>
    <p:sldId id="278" r:id="rId15"/>
    <p:sldId id="274" r:id="rId16"/>
    <p:sldId id="275" r:id="rId17"/>
    <p:sldId id="273" r:id="rId18"/>
    <p:sldId id="266" r:id="rId19"/>
    <p:sldId id="267" r:id="rId20"/>
    <p:sldId id="268" r:id="rId21"/>
    <p:sldId id="269" r:id="rId22"/>
    <p:sldId id="279" r:id="rId23"/>
    <p:sldId id="290" r:id="rId24"/>
    <p:sldId id="280" r:id="rId25"/>
    <p:sldId id="291" r:id="rId26"/>
    <p:sldId id="293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11" r:id="rId47"/>
    <p:sldId id="312" r:id="rId48"/>
    <p:sldId id="313" r:id="rId49"/>
    <p:sldId id="304" r:id="rId50"/>
    <p:sldId id="314" r:id="rId51"/>
    <p:sldId id="315" r:id="rId52"/>
    <p:sldId id="305" r:id="rId53"/>
    <p:sldId id="306" r:id="rId54"/>
    <p:sldId id="307" r:id="rId55"/>
    <p:sldId id="308" r:id="rId56"/>
    <p:sldId id="309" r:id="rId57"/>
    <p:sldId id="310" r:id="rId5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7"/>
    <p:restoredTop sz="94687"/>
  </p:normalViewPr>
  <p:slideViewPr>
    <p:cSldViewPr snapToGrid="0" showGuides="1">
      <p:cViewPr>
        <p:scale>
          <a:sx n="88" d="100"/>
          <a:sy n="88" d="100"/>
        </p:scale>
        <p:origin x="744" y="53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6538E-BE75-4E4F-AF4D-9410B0696DCC}" type="datetimeFigureOut">
              <a:rPr kumimoji="1" lang="ko-Kore-KR" altLang="en-US" smtClean="0"/>
              <a:t>2023. 2. 8.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1022-A083-8846-BCD4-2163F63F342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945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51022-A083-8846-BCD4-2163F63F342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496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EB3F2-BF4D-D6A0-34FC-FB9709607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CD682F-E4C5-8BF1-9949-B0C08D12B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658EF6-5218-87E6-8873-E7AAA394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54571-C07F-1127-42B2-3579079D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4B339-88D7-FF2E-EFD3-0604F741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910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6271B-8489-DC78-6D25-1EFE474F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96ACCA-9195-1672-A0A3-927F0E239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32F4A-D7E7-4C60-C09B-30079385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64A61-81E0-9141-1F5C-B7933A8E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237E1-52BE-17CF-A284-B74458E3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8346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BE52BB-E595-67AB-6E34-A780EAF85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16029D-4C0A-0069-F469-E38741413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B2379C-92C9-0967-3C0C-10ADD94E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2AF22-F31E-A9E9-A16B-744BBA2F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C5329-656D-5BBF-D51C-93DD50D4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000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F9F46-79F3-98D1-ACAC-A33A23CF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B52A9-A037-F4BF-A8DD-DFC542EC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80A3F-DCC1-6300-E37B-B0E337B4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55B4F0-106E-E3B2-C9DC-14F53CC4A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6E955-6E7F-E321-5889-1B14B0FC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908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B3D34-520F-B65E-942B-24AAD104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04B743-AB95-C0CA-8B91-1AF39961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94F85-612F-BFFC-9E08-9BED23162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3CC49-248B-1CC2-F266-1DFB72C71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685AB-7AE6-6AEC-0214-94306AE6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089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D5319-FDA9-9521-4CD4-826199ED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3B8F73-82DA-1219-F8D4-61A8D6708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64F57C-7688-E8D6-30EC-7DC2F6CBB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5751F5-C088-1B6B-0E70-9D5F8345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A24EB1-554A-524A-7D0C-805CFD06A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949536-7E84-9AC9-13E5-13D16134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698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1CE61-A8DE-33F2-9073-69B025CA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AE7301-D3A4-656D-03BE-22BF6016F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450A95-130E-9A45-9F2D-3E3F1ACF3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FAD849-C0D9-9F81-5C38-5D9CC583E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07574-B90E-0A14-2A8F-72D7648AB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C28A4-946A-403B-C3C5-116D1E884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8E16A4-B070-9142-7418-58E70EEE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7D2CD8-BA4F-B295-5999-AA0D509D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0851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483EC-2D0F-5C16-ADB2-4C20A2AF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21C639-19F7-C728-C779-078A57E1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0BDD79-28A5-0E75-FC70-9EFB7B83A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F8463B-8AD0-E069-AC84-F3094105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308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0FCCF5-B19F-8179-FFD0-2D155A1C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455DD0-6230-6635-1434-F1EF93F8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886F76-969D-DDEA-4C62-3725A6F2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190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7CA0F-885F-7212-B820-B4FDF727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EB392-AD2F-101A-4C38-559DC211F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F79B65-3C09-F164-F940-9B7FCC3A2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A158A5-864F-61B4-7C06-6675E8C6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B4082E-0591-886C-FEEA-E841136C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EEB9E9-AD5F-AD6D-7D45-911536A03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827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6FB0D-288B-BA74-103C-A1A7082D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206585-7B46-62AD-7E2D-A1F54EDAA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1AA3D-385A-687F-BCE2-A2FD3E321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0C201D-5741-0A0D-C515-819558C55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034981-377F-3476-A1B9-B6F843F4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1C548F-44BB-F4EC-FA6F-514DAD14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32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E5BB14-879E-6908-BCFB-BF350E719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7E73C0-440A-72CA-BA65-75484E614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94B7C-71A9-6012-A575-FDA94EEC4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CC06-04C7-F248-BEE7-C3C6D45E8F49}" type="datetimeFigureOut">
              <a:rPr kumimoji="1" lang="ko-Kore-KR" altLang="en-US" smtClean="0"/>
              <a:t>2023. 2. 6.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232B7-0FC4-07FF-667A-CB07D6896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CBDCB-2782-7959-F934-9AD7A4538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49758-5B17-EB46-B7A6-261198BD57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673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odel_selection.GridSearchCV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odel_selection.RandomizedSearchCV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njo.tistory.com/48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goldenrabbit.co.kr/2022/07/14/&#54869;&#49892;&#55176;-&#50508;&#50500;&#46160;&#47732;-&#47564;&#49324;&#44032;-&#54200;&#54644;&#51648;&#45716;-&#47672;&#49888;&#47084;&#45789;-10&#44032;&#51648;-&#50508;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kdnuggets.com/2022/07/random-forest-algorithm-need-normalization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rfriend.tistory.com/45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ining-developer.tistory.com/19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jhkim0759.tistory.com/12" TargetMode="External"/><Relationship Id="rId2" Type="http://schemas.openxmlformats.org/officeDocument/2006/relationships/hyperlink" Target="https://www.google.com/url?sa=t&amp;rct=j&amp;q=&amp;esrc=s&amp;source=web&amp;cd=&amp;ved=2ahUKEwizps26hZf9AhWJDd4KHTBVDysQFnoECA8QAQ&amp;url=https%3A%2F%2Fjhkim0759.tistory.com%2F12&amp;usg=AOvVaw2IAZ0r1JhilJKqiKHp_Mn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911DA2-4E8F-FC27-E4E1-6DB828F8A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909" y="384332"/>
            <a:ext cx="6268182" cy="6089335"/>
          </a:xfrm>
        </p:spPr>
      </p:pic>
    </p:spTree>
    <p:extLst>
      <p:ext uri="{BB962C8B-B14F-4D97-AF65-F5344CB8AC3E}">
        <p14:creationId xmlns:p14="http://schemas.microsoft.com/office/powerpoint/2010/main" val="373746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0FDF61-8CF6-9873-7DD8-D06E390DB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800" dirty="0"/>
              <a:t>애매하게 전부다 </a:t>
            </a:r>
            <a:r>
              <a:rPr kumimoji="1" lang="en-US" altLang="ko-KR" sz="2800" dirty="0"/>
              <a:t>0.0</a:t>
            </a:r>
            <a:r>
              <a:rPr kumimoji="1" lang="ko-KR" altLang="en-US" sz="2800" dirty="0"/>
              <a:t>인 데이터인데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outlier</a:t>
            </a:r>
            <a:r>
              <a:rPr kumimoji="1" lang="ko-KR" altLang="en-US" sz="2800" dirty="0"/>
              <a:t>로 한 </a:t>
            </a:r>
            <a:r>
              <a:rPr kumimoji="1" lang="ko-KR" altLang="en-US" sz="2800" dirty="0" err="1"/>
              <a:t>두개씩</a:t>
            </a:r>
            <a:r>
              <a:rPr kumimoji="1" lang="ko-KR" altLang="en-US" sz="2800" dirty="0"/>
              <a:t> 데이터가 있는 경우도 삭제 한다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-&gt;</a:t>
            </a:r>
            <a:r>
              <a:rPr kumimoji="1" lang="ko-KR" altLang="en-US" sz="2800" dirty="0"/>
              <a:t> 이건 분류 클래스 별로 나눈 채로 확인하고 삭제</a:t>
            </a:r>
            <a:endParaRPr kumimoji="1" lang="en-US" altLang="ko-KR" sz="2800" dirty="0"/>
          </a:p>
          <a:p>
            <a:r>
              <a:rPr kumimoji="1" lang="ko-KR" altLang="en-US" sz="2800" dirty="0"/>
              <a:t>그 밖에 </a:t>
            </a:r>
            <a:r>
              <a:rPr kumimoji="1" lang="en-US" altLang="ko-KR" sz="2800" dirty="0"/>
              <a:t>outlier</a:t>
            </a:r>
            <a:r>
              <a:rPr kumimoji="1" lang="ko-KR" altLang="en-US" sz="2800" dirty="0"/>
              <a:t>가 있는 </a:t>
            </a:r>
            <a:r>
              <a:rPr kumimoji="1" lang="en-US" altLang="ko-KR" sz="2800" dirty="0"/>
              <a:t>column</a:t>
            </a:r>
            <a:r>
              <a:rPr kumimoji="1" lang="ko-KR" altLang="en-US" sz="2800" dirty="0"/>
              <a:t>에서 </a:t>
            </a:r>
            <a:r>
              <a:rPr kumimoji="1" lang="en-US" altLang="ko-KR" sz="2800" dirty="0"/>
              <a:t>outlier</a:t>
            </a:r>
            <a:r>
              <a:rPr kumimoji="1" lang="ko-KR" altLang="en-US" sz="2800" dirty="0"/>
              <a:t> 삭제하고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결측치를</a:t>
            </a:r>
            <a:r>
              <a:rPr kumimoji="1" lang="ko-KR" altLang="en-US" sz="2800" dirty="0"/>
              <a:t> 평균 값으로 대체하기</a:t>
            </a:r>
            <a:endParaRPr kumimoji="1" lang="en-US" altLang="ko-KR" sz="2800" dirty="0"/>
          </a:p>
          <a:p>
            <a:r>
              <a:rPr kumimoji="1" lang="ko-KR" altLang="en-US" sz="2800" dirty="0"/>
              <a:t>삭제한 </a:t>
            </a:r>
            <a:r>
              <a:rPr kumimoji="1" lang="en-US" altLang="ko-KR" sz="2800" dirty="0"/>
              <a:t>column</a:t>
            </a:r>
            <a:r>
              <a:rPr kumimoji="1" lang="ko-KR" altLang="en-US" sz="2800" dirty="0"/>
              <a:t>은 모두 </a:t>
            </a:r>
            <a:r>
              <a:rPr kumimoji="1" lang="en-US" altLang="ko-KR" sz="2800" dirty="0"/>
              <a:t>list</a:t>
            </a:r>
            <a:r>
              <a:rPr kumimoji="1" lang="ko-KR" altLang="en-US" sz="2800" dirty="0"/>
              <a:t>로 저장하기</a:t>
            </a:r>
            <a:endParaRPr kumimoji="1" lang="en-US" altLang="ko-KR" sz="2800" dirty="0"/>
          </a:p>
          <a:p>
            <a:r>
              <a:rPr kumimoji="1" lang="en-US" altLang="ko-Kore-KR" sz="2800" dirty="0" err="1"/>
              <a:t>d_column</a:t>
            </a:r>
            <a:r>
              <a:rPr kumimoji="1" lang="en-US" altLang="ko-Kore-KR" sz="2800" dirty="0"/>
              <a:t> = </a:t>
            </a:r>
            <a:endParaRPr kumimoji="1" lang="ko-Kore-KR" altLang="en-US" sz="280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734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F6F32-D263-25E8-0207-02BDCE92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74006-9FF6-43A3-271D-3A8517E6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0070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CA2A83-8B60-BC29-00BA-C414EC75CBBB}"/>
              </a:ext>
            </a:extLst>
          </p:cNvPr>
          <p:cNvSpPr txBox="1">
            <a:spLocks/>
          </p:cNvSpPr>
          <p:nvPr/>
        </p:nvSpPr>
        <p:spPr>
          <a:xfrm>
            <a:off x="280904" y="861775"/>
            <a:ext cx="5533488" cy="57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 err="1"/>
              <a:t>GridSearchCV</a:t>
            </a:r>
            <a:r>
              <a:rPr kumimoji="1" lang="en-US" altLang="ko-KR" sz="2000" dirty="0"/>
              <a:t> 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B567A-7588-4E56-43F8-33115E2C0D74}"/>
              </a:ext>
            </a:extLst>
          </p:cNvPr>
          <p:cNvSpPr txBox="1"/>
          <p:nvPr/>
        </p:nvSpPr>
        <p:spPr>
          <a:xfrm>
            <a:off x="280903" y="0"/>
            <a:ext cx="1058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/>
              <a:t>t10</a:t>
            </a:r>
            <a:endParaRPr kumimoji="1" lang="ko-Kore-KR" altLang="en-US" sz="5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A8CD4-74CD-E101-47CF-9E53F23BCEAE}"/>
              </a:ext>
            </a:extLst>
          </p:cNvPr>
          <p:cNvSpPr txBox="1">
            <a:spLocks/>
          </p:cNvSpPr>
          <p:nvPr/>
        </p:nvSpPr>
        <p:spPr>
          <a:xfrm>
            <a:off x="6284139" y="762384"/>
            <a:ext cx="5533488" cy="57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 err="1"/>
              <a:t>RandomSearchCV</a:t>
            </a:r>
            <a:r>
              <a:rPr kumimoji="1" lang="en-US" altLang="ko-KR" sz="2000" dirty="0"/>
              <a:t> 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ACA72C-6108-7F74-DCFF-EACC2FB9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8" y="1341465"/>
            <a:ext cx="5045018" cy="40769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F47B4F-1195-2C35-7D6B-07F987FF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39" y="1160452"/>
            <a:ext cx="5203712" cy="427558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3C9792D-9F60-DF17-C17F-C7F0B83182A1}"/>
              </a:ext>
            </a:extLst>
          </p:cNvPr>
          <p:cNvSpPr txBox="1">
            <a:spLocks/>
          </p:cNvSpPr>
          <p:nvPr/>
        </p:nvSpPr>
        <p:spPr>
          <a:xfrm>
            <a:off x="4687248" y="192162"/>
            <a:ext cx="5533488" cy="57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2000" dirty="0"/>
              <a:t>파라미터 최적화 모듈</a:t>
            </a:r>
            <a:r>
              <a:rPr kumimoji="1" lang="en-US" altLang="ko-KR" sz="2000" dirty="0"/>
              <a:t> 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1141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CA2A83-8B60-BC29-00BA-C414EC75CBBB}"/>
              </a:ext>
            </a:extLst>
          </p:cNvPr>
          <p:cNvSpPr txBox="1">
            <a:spLocks/>
          </p:cNvSpPr>
          <p:nvPr/>
        </p:nvSpPr>
        <p:spPr>
          <a:xfrm>
            <a:off x="280904" y="861775"/>
            <a:ext cx="5533488" cy="57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Bayesian Optimization 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B567A-7588-4E56-43F8-33115E2C0D74}"/>
              </a:ext>
            </a:extLst>
          </p:cNvPr>
          <p:cNvSpPr txBox="1"/>
          <p:nvPr/>
        </p:nvSpPr>
        <p:spPr>
          <a:xfrm>
            <a:off x="280903" y="0"/>
            <a:ext cx="1058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/>
              <a:t>t10</a:t>
            </a:r>
            <a:endParaRPr kumimoji="1" lang="ko-Kore-KR" altLang="en-US" sz="5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A8CD4-74CD-E101-47CF-9E53F23BCEAE}"/>
              </a:ext>
            </a:extLst>
          </p:cNvPr>
          <p:cNvSpPr txBox="1">
            <a:spLocks/>
          </p:cNvSpPr>
          <p:nvPr/>
        </p:nvSpPr>
        <p:spPr>
          <a:xfrm>
            <a:off x="6377609" y="4072115"/>
            <a:ext cx="5533488" cy="579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200" dirty="0"/>
              <a:t>출처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sz="1200" dirty="0"/>
              <a:t>   </a:t>
            </a:r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3C9792D-9F60-DF17-C17F-C7F0B83182A1}"/>
              </a:ext>
            </a:extLst>
          </p:cNvPr>
          <p:cNvSpPr txBox="1">
            <a:spLocks/>
          </p:cNvSpPr>
          <p:nvPr/>
        </p:nvSpPr>
        <p:spPr>
          <a:xfrm>
            <a:off x="4687248" y="192162"/>
            <a:ext cx="5533488" cy="57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2000" dirty="0"/>
              <a:t>파라미터 최적화 모듈</a:t>
            </a:r>
            <a:r>
              <a:rPr kumimoji="1" lang="en-US" altLang="ko-KR" sz="2000" dirty="0"/>
              <a:t> 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4079A1-FD37-D530-6089-49E76D8DF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3" y="1340621"/>
            <a:ext cx="5181601" cy="417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7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B1840-0258-1A73-5FDA-10523305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6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89B089D7-FA25-1130-06C3-3BEF9FFBC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595342"/>
            <a:ext cx="4637051" cy="2637045"/>
          </a:xfr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9AF2225-6D61-9155-316D-7512BD1D2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91" y="210516"/>
            <a:ext cx="5446197" cy="3230217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5647167-3C07-F644-C1D7-DE040C07E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057"/>
          <a:stretch/>
        </p:blipFill>
        <p:spPr>
          <a:xfrm>
            <a:off x="5475251" y="625613"/>
            <a:ext cx="4248978" cy="2773294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D4FAD56-4CFB-6AEA-FB5D-DE51D5E5C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5578" y="3459094"/>
            <a:ext cx="5123553" cy="28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25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CA2A83-8B60-BC29-00BA-C414EC75CBBB}"/>
              </a:ext>
            </a:extLst>
          </p:cNvPr>
          <p:cNvSpPr txBox="1">
            <a:spLocks/>
          </p:cNvSpPr>
          <p:nvPr/>
        </p:nvSpPr>
        <p:spPr>
          <a:xfrm>
            <a:off x="280903" y="861775"/>
            <a:ext cx="9625097" cy="151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2000" dirty="0" err="1"/>
              <a:t>Adaboost</a:t>
            </a:r>
            <a:r>
              <a:rPr kumimoji="1" lang="en-US" altLang="ko-Kore-KR" sz="2000" dirty="0"/>
              <a:t>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r>
              <a:rPr kumimoji="1" lang="en-US" altLang="ko-KR" sz="2000" dirty="0"/>
              <a:t>GBM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r>
              <a:rPr kumimoji="1" lang="en-US" altLang="ko-KR" sz="2000" dirty="0"/>
              <a:t>GBM </a:t>
            </a:r>
            <a:r>
              <a:rPr kumimoji="1" lang="ko-KR" altLang="en-US" sz="2000" dirty="0"/>
              <a:t>분류기를 이용해서 </a:t>
            </a:r>
            <a:r>
              <a:rPr kumimoji="1" lang="en-US" altLang="ko-KR" sz="2000" dirty="0" err="1"/>
              <a:t>gridsearch</a:t>
            </a:r>
            <a:r>
              <a:rPr kumimoji="1" lang="ko-KR" altLang="en-US" sz="2000" dirty="0"/>
              <a:t>와 </a:t>
            </a:r>
            <a:r>
              <a:rPr kumimoji="1" lang="en-US" altLang="ko-KR" sz="2000" dirty="0" err="1"/>
              <a:t>randomsearch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이용해 파라미터 최적화한 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en-US" altLang="ko-KR" sz="2000" dirty="0"/>
              <a:t>Submission</a:t>
            </a:r>
            <a:r>
              <a:rPr kumimoji="1" lang="ko-KR" altLang="en-US" sz="2000" dirty="0"/>
              <a:t>을 비교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B567A-7588-4E56-43F8-33115E2C0D74}"/>
              </a:ext>
            </a:extLst>
          </p:cNvPr>
          <p:cNvSpPr txBox="1"/>
          <p:nvPr/>
        </p:nvSpPr>
        <p:spPr>
          <a:xfrm>
            <a:off x="280903" y="0"/>
            <a:ext cx="1058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/>
              <a:t>t10</a:t>
            </a:r>
            <a:endParaRPr kumimoji="1" lang="ko-Kore-KR" altLang="en-US" sz="5000" b="1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CCB45D4-533F-D659-6028-F25DC7D4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4" y="2373087"/>
            <a:ext cx="5024889" cy="274380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D76BDC9-C1B7-C239-FF3C-D40F03130307}"/>
              </a:ext>
            </a:extLst>
          </p:cNvPr>
          <p:cNvSpPr txBox="1">
            <a:spLocks/>
          </p:cNvSpPr>
          <p:nvPr/>
        </p:nvSpPr>
        <p:spPr>
          <a:xfrm>
            <a:off x="5456253" y="2673344"/>
            <a:ext cx="6639669" cy="151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500" dirty="0"/>
              <a:t>결과를 봤을 때는 </a:t>
            </a:r>
            <a:r>
              <a:rPr kumimoji="1" lang="en-US" altLang="ko-KR" sz="1500" dirty="0" err="1"/>
              <a:t>gridsearch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통해 나온 성능이 </a:t>
            </a:r>
            <a:r>
              <a:rPr kumimoji="1" lang="en-US" altLang="ko-KR" sz="1500" dirty="0"/>
              <a:t>0.30</a:t>
            </a:r>
          </a:p>
          <a:p>
            <a:r>
              <a:rPr kumimoji="1" lang="en-US" altLang="ko-KR" sz="1500" dirty="0" err="1"/>
              <a:t>Randomsearch</a:t>
            </a:r>
            <a:r>
              <a:rPr kumimoji="1" lang="ko-KR" altLang="en-US" sz="1500" dirty="0"/>
              <a:t>의 결과와 </a:t>
            </a:r>
            <a:r>
              <a:rPr kumimoji="1" lang="en-US" altLang="ko-KR" sz="1500" dirty="0" err="1"/>
              <a:t>gridsearch</a:t>
            </a:r>
            <a:r>
              <a:rPr kumimoji="1" lang="ko-KR" altLang="en-US" sz="1500" dirty="0"/>
              <a:t>의 결과가 상이하기 때문에 </a:t>
            </a:r>
            <a:r>
              <a:rPr kumimoji="1" lang="en-US" altLang="ko-KR" sz="1500" dirty="0"/>
              <a:t>random search</a:t>
            </a:r>
            <a:r>
              <a:rPr kumimoji="1" lang="ko-KR" altLang="en-US" sz="1500" dirty="0"/>
              <a:t>로 한 것을 </a:t>
            </a:r>
            <a:r>
              <a:rPr kumimoji="1" lang="ko-KR" altLang="en-US" sz="1500" dirty="0" err="1"/>
              <a:t>진행해보려한다</a:t>
            </a:r>
            <a:r>
              <a:rPr kumimoji="1" lang="en-US" altLang="ko-KR" sz="1500" dirty="0"/>
              <a:t>.</a:t>
            </a:r>
            <a:r>
              <a:rPr kumimoji="1" lang="ko-KR" altLang="en-US" sz="1500" dirty="0"/>
              <a:t> </a:t>
            </a:r>
            <a:r>
              <a:rPr kumimoji="1" lang="en-US" altLang="ko-KR" sz="1500" dirty="0" err="1"/>
              <a:t>Randomsearch</a:t>
            </a:r>
            <a:r>
              <a:rPr kumimoji="1" lang="en-US" altLang="ko-KR" sz="1500" dirty="0"/>
              <a:t> - &gt;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6776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CA2A83-8B60-BC29-00BA-C414EC75CBBB}"/>
              </a:ext>
            </a:extLst>
          </p:cNvPr>
          <p:cNvSpPr txBox="1">
            <a:spLocks/>
          </p:cNvSpPr>
          <p:nvPr/>
        </p:nvSpPr>
        <p:spPr>
          <a:xfrm>
            <a:off x="280903" y="861775"/>
            <a:ext cx="9625097" cy="151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2000" dirty="0" err="1"/>
              <a:t>Adaboost</a:t>
            </a:r>
            <a:r>
              <a:rPr kumimoji="1" lang="en-US" altLang="ko-Kore-KR" sz="2000" dirty="0"/>
              <a:t>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r>
              <a:rPr kumimoji="1" lang="en-US" altLang="ko-KR" sz="2000" dirty="0"/>
              <a:t>GBM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r>
              <a:rPr kumimoji="1" lang="en-US" altLang="ko-KR" sz="2000" dirty="0"/>
              <a:t>GBM </a:t>
            </a:r>
            <a:r>
              <a:rPr kumimoji="1" lang="ko-KR" altLang="en-US" sz="2000" dirty="0"/>
              <a:t>분류기를 이용해서 </a:t>
            </a:r>
            <a:r>
              <a:rPr kumimoji="1" lang="en-US" altLang="ko-KR" sz="2000" dirty="0" err="1"/>
              <a:t>gridsearch</a:t>
            </a:r>
            <a:r>
              <a:rPr kumimoji="1" lang="ko-KR" altLang="en-US" sz="2000" dirty="0"/>
              <a:t>와 </a:t>
            </a:r>
            <a:r>
              <a:rPr kumimoji="1" lang="en-US" altLang="ko-KR" sz="2000" dirty="0" err="1"/>
              <a:t>randomsearch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이용해 파라미터 최적화한 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en-US" altLang="ko-KR" sz="2000" dirty="0"/>
              <a:t>Submission</a:t>
            </a:r>
            <a:r>
              <a:rPr kumimoji="1" lang="ko-KR" altLang="en-US" sz="2000" dirty="0"/>
              <a:t>을 비교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B567A-7588-4E56-43F8-33115E2C0D74}"/>
              </a:ext>
            </a:extLst>
          </p:cNvPr>
          <p:cNvSpPr txBox="1"/>
          <p:nvPr/>
        </p:nvSpPr>
        <p:spPr>
          <a:xfrm>
            <a:off x="280903" y="0"/>
            <a:ext cx="1058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/>
              <a:t>t10</a:t>
            </a:r>
            <a:endParaRPr kumimoji="1" lang="ko-Kore-KR" altLang="en-US" sz="5000" b="1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CCB45D4-533F-D659-6028-F25DC7D4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4" y="2315818"/>
            <a:ext cx="5024889" cy="274380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D76BDC9-C1B7-C239-FF3C-D40F03130307}"/>
              </a:ext>
            </a:extLst>
          </p:cNvPr>
          <p:cNvSpPr txBox="1">
            <a:spLocks/>
          </p:cNvSpPr>
          <p:nvPr/>
        </p:nvSpPr>
        <p:spPr>
          <a:xfrm>
            <a:off x="5456253" y="2494440"/>
            <a:ext cx="6639669" cy="151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[</a:t>
            </a:r>
            <a:r>
              <a:rPr lang="en-US" altLang="ko-KR" sz="1400" dirty="0" err="1"/>
              <a:t>gridsearch</a:t>
            </a:r>
            <a:r>
              <a:rPr lang="en-US" altLang="ko-KR" sz="1400" dirty="0"/>
              <a:t>] – </a:t>
            </a:r>
            <a:r>
              <a:rPr lang="ko-KR" altLang="en-US" sz="1400" dirty="0"/>
              <a:t>데이터가 비교적 적거나</a:t>
            </a:r>
            <a:r>
              <a:rPr lang="en-US" altLang="ko-KR" sz="1400" dirty="0"/>
              <a:t>,</a:t>
            </a:r>
            <a:r>
              <a:rPr lang="ko-KR" altLang="en-US" sz="1400" dirty="0"/>
              <a:t> 성능개선이 필수적이라면 쓰자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최적 </a:t>
            </a:r>
            <a:r>
              <a:rPr lang="ko-KR" altLang="en-US" sz="1400" dirty="0" err="1"/>
              <a:t>하이퍼</a:t>
            </a:r>
            <a:r>
              <a:rPr lang="ko-KR" altLang="en-US" sz="1400" dirty="0"/>
              <a:t> 파라미터</a:t>
            </a:r>
            <a:r>
              <a:rPr lang="en-US" altLang="ko-KR" sz="1400" dirty="0"/>
              <a:t>: {'</a:t>
            </a:r>
            <a:r>
              <a:rPr lang="en" altLang="ko-Kore-KR" sz="1400" dirty="0" err="1"/>
              <a:t>learning_rate</a:t>
            </a:r>
            <a:r>
              <a:rPr lang="en" altLang="ko-Kore-KR" sz="1400" dirty="0"/>
              <a:t>': 0.05, '</a:t>
            </a:r>
            <a:r>
              <a:rPr lang="en" altLang="ko-Kore-KR" sz="1400" dirty="0" err="1"/>
              <a:t>min_samples_leaf</a:t>
            </a:r>
            <a:r>
              <a:rPr lang="en" altLang="ko-Kore-KR" sz="1400" dirty="0"/>
              <a:t>': 17, '</a:t>
            </a:r>
            <a:r>
              <a:rPr lang="en" altLang="ko-Kore-KR" sz="1400" dirty="0" err="1"/>
              <a:t>min_samples_split</a:t>
            </a:r>
            <a:r>
              <a:rPr lang="en" altLang="ko-Kore-KR" sz="1400" dirty="0"/>
              <a:t>': 2, '</a:t>
            </a:r>
            <a:r>
              <a:rPr lang="en" altLang="ko-Kore-KR" sz="1400" dirty="0" err="1"/>
              <a:t>n_estimators</a:t>
            </a:r>
            <a:r>
              <a:rPr lang="en" altLang="ko-Kore-KR" sz="1400" dirty="0"/>
              <a:t>': 10} </a:t>
            </a:r>
            <a:r>
              <a:rPr lang="ko-KR" altLang="en-US" sz="1400" dirty="0"/>
              <a:t>최고 예측 정확도</a:t>
            </a:r>
            <a:r>
              <a:rPr lang="en-US" altLang="ko-KR" sz="1400" dirty="0"/>
              <a:t>: 0.6906</a:t>
            </a:r>
          </a:p>
          <a:p>
            <a:pPr marL="0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1400" dirty="0"/>
              <a:t>[</a:t>
            </a:r>
            <a:r>
              <a:rPr kumimoji="1" lang="en-US" altLang="ko-KR" sz="1400" dirty="0" err="1"/>
              <a:t>randomsearch</a:t>
            </a:r>
            <a:r>
              <a:rPr kumimoji="1" lang="en-US" altLang="ko-KR" sz="1400" dirty="0"/>
              <a:t>]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–</a:t>
            </a:r>
            <a:r>
              <a:rPr kumimoji="1" lang="ko-KR" altLang="en-US" sz="1400" dirty="0"/>
              <a:t> 데이터가 많고 파라미터 튜닝이 많이 필요할 때 효과적이다</a:t>
            </a:r>
            <a:r>
              <a:rPr kumimoji="1"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500" dirty="0"/>
              <a:t>최적 </a:t>
            </a:r>
            <a:r>
              <a:rPr lang="ko-KR" altLang="en-US" sz="1500" dirty="0" err="1"/>
              <a:t>하이퍼</a:t>
            </a:r>
            <a:r>
              <a:rPr lang="ko-KR" altLang="en-US" sz="1500" dirty="0"/>
              <a:t> 파라미터</a:t>
            </a:r>
            <a:r>
              <a:rPr lang="en-US" altLang="ko-KR" sz="1500" dirty="0"/>
              <a:t>: {'</a:t>
            </a:r>
            <a:r>
              <a:rPr lang="en" altLang="ko-Kore-KR" sz="1500" dirty="0" err="1"/>
              <a:t>min_samples_leaf</a:t>
            </a:r>
            <a:r>
              <a:rPr lang="en" altLang="ko-Kore-KR" sz="1500" dirty="0"/>
              <a:t>': 16, '</a:t>
            </a:r>
            <a:r>
              <a:rPr lang="en" altLang="ko-Kore-KR" sz="1500" dirty="0" err="1"/>
              <a:t>min_samples_split</a:t>
            </a:r>
            <a:r>
              <a:rPr lang="en" altLang="ko-Kore-KR" sz="1500" dirty="0"/>
              <a:t>': 2, '</a:t>
            </a:r>
            <a:r>
              <a:rPr lang="en" altLang="ko-Kore-KR" sz="1500" dirty="0" err="1"/>
              <a:t>n_estimators</a:t>
            </a:r>
            <a:r>
              <a:rPr lang="en" altLang="ko-Kore-KR" sz="1500" dirty="0"/>
              <a:t>': 88} </a:t>
            </a:r>
            <a:r>
              <a:rPr lang="ko-KR" altLang="en-US" sz="1500" dirty="0"/>
              <a:t>최고 예측 정확도</a:t>
            </a:r>
            <a:r>
              <a:rPr lang="en-US" altLang="ko-KR" sz="1500" dirty="0"/>
              <a:t>: 62.2157</a:t>
            </a:r>
            <a:endParaRPr kumimoji="1" lang="en-US" altLang="ko-KR" sz="15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33112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CA2A83-8B60-BC29-00BA-C414EC75CBBB}"/>
              </a:ext>
            </a:extLst>
          </p:cNvPr>
          <p:cNvSpPr txBox="1">
            <a:spLocks/>
          </p:cNvSpPr>
          <p:nvPr/>
        </p:nvSpPr>
        <p:spPr>
          <a:xfrm>
            <a:off x="280903" y="861775"/>
            <a:ext cx="9625097" cy="151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2000" dirty="0" err="1"/>
              <a:t>Adaboost</a:t>
            </a:r>
            <a:r>
              <a:rPr kumimoji="1" lang="en-US" altLang="ko-Kore-KR" sz="2000" dirty="0"/>
              <a:t>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r>
              <a:rPr kumimoji="1" lang="en-US" altLang="ko-KR" sz="2000" dirty="0"/>
              <a:t>GBM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r>
              <a:rPr kumimoji="1" lang="en-US" altLang="ko-KR" sz="2000" dirty="0"/>
              <a:t>GBM </a:t>
            </a:r>
            <a:r>
              <a:rPr kumimoji="1" lang="ko-KR" altLang="en-US" sz="2000" dirty="0"/>
              <a:t>분류기를 이용해서 </a:t>
            </a:r>
            <a:r>
              <a:rPr kumimoji="1" lang="en-US" altLang="ko-KR" sz="2000" dirty="0" err="1"/>
              <a:t>gridsearch</a:t>
            </a:r>
            <a:r>
              <a:rPr kumimoji="1" lang="ko-KR" altLang="en-US" sz="2000" dirty="0"/>
              <a:t>와 </a:t>
            </a:r>
            <a:r>
              <a:rPr kumimoji="1" lang="en-US" altLang="ko-KR" sz="2000" dirty="0" err="1"/>
              <a:t>randomsearch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이용해 파라미터 최적화한 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en-US" altLang="ko-KR" sz="2000" dirty="0"/>
              <a:t>Submission</a:t>
            </a:r>
            <a:r>
              <a:rPr kumimoji="1" lang="ko-KR" altLang="en-US" sz="2000" dirty="0"/>
              <a:t>을 비교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B567A-7588-4E56-43F8-33115E2C0D74}"/>
              </a:ext>
            </a:extLst>
          </p:cNvPr>
          <p:cNvSpPr txBox="1"/>
          <p:nvPr/>
        </p:nvSpPr>
        <p:spPr>
          <a:xfrm>
            <a:off x="280903" y="0"/>
            <a:ext cx="1058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/>
              <a:t>t10</a:t>
            </a:r>
            <a:endParaRPr kumimoji="1" lang="ko-Kore-KR" altLang="en-US" sz="5000" b="1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CCB45D4-533F-D659-6028-F25DC7D4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4" y="2315818"/>
            <a:ext cx="5024889" cy="274380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D76BDC9-C1B7-C239-FF3C-D40F03130307}"/>
              </a:ext>
            </a:extLst>
          </p:cNvPr>
          <p:cNvSpPr txBox="1">
            <a:spLocks/>
          </p:cNvSpPr>
          <p:nvPr/>
        </p:nvSpPr>
        <p:spPr>
          <a:xfrm>
            <a:off x="5456253" y="4015127"/>
            <a:ext cx="6639669" cy="151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500" dirty="0"/>
              <a:t>결과를 봤을 때는 </a:t>
            </a:r>
            <a:r>
              <a:rPr kumimoji="1" lang="en-US" altLang="ko-KR" sz="1500" dirty="0" err="1"/>
              <a:t>gridsearch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통해 나온 성능이 </a:t>
            </a:r>
            <a:r>
              <a:rPr kumimoji="1" lang="en-US" altLang="ko-KR" sz="1500" dirty="0"/>
              <a:t>0.30</a:t>
            </a:r>
          </a:p>
          <a:p>
            <a:r>
              <a:rPr kumimoji="1" lang="en-US" altLang="ko-KR" sz="1500" dirty="0" err="1"/>
              <a:t>Randomsearch</a:t>
            </a:r>
            <a:r>
              <a:rPr kumimoji="1" lang="ko-KR" altLang="en-US" sz="1500" dirty="0"/>
              <a:t>의 결과와 </a:t>
            </a:r>
            <a:r>
              <a:rPr kumimoji="1" lang="en-US" altLang="ko-KR" sz="1500" dirty="0" err="1"/>
              <a:t>gridsearch</a:t>
            </a:r>
            <a:r>
              <a:rPr kumimoji="1" lang="ko-KR" altLang="en-US" sz="1500" dirty="0"/>
              <a:t>의 결과가 상이하기 때문에 </a:t>
            </a:r>
            <a:r>
              <a:rPr kumimoji="1" lang="en-US" altLang="ko-KR" sz="1500" dirty="0"/>
              <a:t>random search</a:t>
            </a:r>
            <a:r>
              <a:rPr kumimoji="1" lang="ko-KR" altLang="en-US" sz="1500" dirty="0"/>
              <a:t>로 한 것을 </a:t>
            </a:r>
            <a:r>
              <a:rPr kumimoji="1" lang="ko-KR" altLang="en-US" sz="1500" dirty="0" err="1"/>
              <a:t>진행해보려한다</a:t>
            </a:r>
            <a:r>
              <a:rPr kumimoji="1" lang="en-US" altLang="ko-KR" sz="1500" dirty="0"/>
              <a:t>.</a:t>
            </a:r>
            <a:r>
              <a:rPr kumimoji="1" lang="ko-KR" altLang="en-US" sz="1500" dirty="0"/>
              <a:t> </a:t>
            </a:r>
            <a:r>
              <a:rPr kumimoji="1" lang="en-US" altLang="ko-KR" sz="1500" dirty="0" err="1"/>
              <a:t>Randomsearch</a:t>
            </a:r>
            <a:r>
              <a:rPr kumimoji="1" lang="en-US" altLang="ko-KR" sz="1500" dirty="0"/>
              <a:t> - &gt;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2546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4C291-97E9-2F72-D724-9A1C63FE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C1A0BD-7DDB-98B0-E464-3D000AFA4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4618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12D8F-3069-D944-8120-0C8B2E69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규칙성 발견하기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CF5F2-30AF-10A8-59CA-EEDF499F8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PRODUCT_CODE</a:t>
            </a:r>
            <a:r>
              <a:rPr kumimoji="1" lang="ko-KR" altLang="en-US" dirty="0"/>
              <a:t>는 총 </a:t>
            </a:r>
            <a:r>
              <a:rPr kumimoji="1" lang="en-US" altLang="ko-KR" dirty="0"/>
              <a:t>A_31, T_31, O_31</a:t>
            </a:r>
            <a:r>
              <a:rPr kumimoji="1" lang="ko-KR" altLang="en-US" dirty="0"/>
              <a:t>로 구성되어 있고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/>
              <a:t>O_31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traindata</a:t>
            </a:r>
            <a:r>
              <a:rPr kumimoji="1" lang="ko-KR" altLang="en-US" dirty="0"/>
              <a:t>에서 총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개로 </a:t>
            </a:r>
            <a:r>
              <a:rPr kumimoji="1" lang="en-US" altLang="ko-KR" dirty="0"/>
              <a:t>X_1,2,3,4 </a:t>
            </a:r>
            <a:r>
              <a:rPr kumimoji="1" lang="ko-KR" altLang="en-US" dirty="0"/>
              <a:t>행에 값이 들어있다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2068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513DE8-D2B5-E686-D9FB-C1C70AB03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517" y="345848"/>
            <a:ext cx="6142638" cy="40980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09108-115B-6848-94E5-7614FB8346A3}"/>
              </a:ext>
            </a:extLst>
          </p:cNvPr>
          <p:cNvSpPr txBox="1"/>
          <p:nvPr/>
        </p:nvSpPr>
        <p:spPr>
          <a:xfrm>
            <a:off x="1313872" y="4463143"/>
            <a:ext cx="100399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한 </a:t>
            </a:r>
            <a:r>
              <a:rPr kumimoji="1" lang="en-US" altLang="ko-KR" b="1" dirty="0">
                <a:solidFill>
                  <a:srgbClr val="FF0000"/>
                </a:solidFill>
              </a:rPr>
              <a:t>column</a:t>
            </a:r>
            <a:r>
              <a:rPr kumimoji="1" lang="ko-KR" altLang="en-US" b="1" dirty="0">
                <a:solidFill>
                  <a:srgbClr val="FF0000"/>
                </a:solidFill>
              </a:rPr>
              <a:t>의 모든 값이 </a:t>
            </a:r>
            <a:r>
              <a:rPr kumimoji="1" lang="en-US" altLang="ko-KR" b="1" dirty="0">
                <a:solidFill>
                  <a:srgbClr val="FF0000"/>
                </a:solidFill>
              </a:rPr>
              <a:t>0</a:t>
            </a:r>
            <a:r>
              <a:rPr kumimoji="1" lang="ko-KR" altLang="en-US" b="1" dirty="0">
                <a:solidFill>
                  <a:srgbClr val="FF0000"/>
                </a:solidFill>
              </a:rPr>
              <a:t>인 경우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kumimoji="1" lang="en-US" altLang="ko-Kore-KR" b="1" dirty="0">
              <a:solidFill>
                <a:srgbClr val="FF0000"/>
              </a:solidFill>
            </a:endParaRPr>
          </a:p>
          <a:p>
            <a:r>
              <a:rPr kumimoji="1" lang="en-US" altLang="ko-Kore-KR" dirty="0"/>
              <a:t>3,6,14,15, 70, 74, 75, 76, 77, 78, 79, 82, 83, 84, 85, </a:t>
            </a:r>
            <a:r>
              <a:rPr kumimoji="1" lang="en-US" altLang="ko-KR" dirty="0"/>
              <a:t>142,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192,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194,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195,</a:t>
            </a:r>
            <a:r>
              <a:rPr kumimoji="1" lang="ko-KR" altLang="en-US" dirty="0"/>
              <a:t> </a:t>
            </a:r>
            <a:r>
              <a:rPr kumimoji="1" lang="en-US" altLang="ko-KR" dirty="0"/>
              <a:t>232,</a:t>
            </a:r>
            <a:r>
              <a:rPr kumimoji="1" lang="ko-KR" altLang="en-US" dirty="0"/>
              <a:t> </a:t>
            </a:r>
            <a:r>
              <a:rPr kumimoji="1" lang="en-US" altLang="ko-KR" dirty="0"/>
              <a:t>234,</a:t>
            </a:r>
            <a:r>
              <a:rPr kumimoji="1" lang="ko-KR" altLang="en-US" dirty="0"/>
              <a:t> </a:t>
            </a:r>
            <a:r>
              <a:rPr kumimoji="1" lang="en-US" altLang="ko-KR" dirty="0"/>
              <a:t>235,</a:t>
            </a:r>
            <a:r>
              <a:rPr kumimoji="1" lang="ko-KR" altLang="en-US" dirty="0"/>
              <a:t> </a:t>
            </a:r>
            <a:r>
              <a:rPr kumimoji="1" lang="en-US" altLang="ko-KR" dirty="0"/>
              <a:t>259,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260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측정된 값이 모두 </a:t>
            </a:r>
            <a:r>
              <a:rPr kumimoji="1" lang="en-US" altLang="ko-KR" dirty="0"/>
              <a:t>0.0</a:t>
            </a:r>
            <a:r>
              <a:rPr kumimoji="1" lang="ko-KR" altLang="en-US" dirty="0"/>
              <a:t>이라면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품질에 아무런 영향을 주지 못한다는 뜻으로 해석된다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b="1" dirty="0">
                <a:solidFill>
                  <a:srgbClr val="C00000"/>
                </a:solidFill>
              </a:rPr>
              <a:t>한 </a:t>
            </a:r>
            <a:r>
              <a:rPr kumimoji="1" lang="en-US" altLang="ko-KR" b="1" dirty="0">
                <a:solidFill>
                  <a:srgbClr val="C00000"/>
                </a:solidFill>
              </a:rPr>
              <a:t>column</a:t>
            </a:r>
            <a:r>
              <a:rPr kumimoji="1" lang="ko-KR" altLang="en-US" b="1" dirty="0">
                <a:solidFill>
                  <a:srgbClr val="C00000"/>
                </a:solidFill>
              </a:rPr>
              <a:t>의 모든 값이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결측치인</a:t>
            </a:r>
            <a:r>
              <a:rPr kumimoji="1" lang="ko-KR" altLang="en-US" b="1" dirty="0">
                <a:solidFill>
                  <a:srgbClr val="C00000"/>
                </a:solidFill>
              </a:rPr>
              <a:t> 경우도 </a:t>
            </a:r>
            <a:r>
              <a:rPr kumimoji="1" lang="ko-KR" altLang="en-US" dirty="0"/>
              <a:t>마찬가지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 되는 것이 없음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272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51AF7-A65C-69C3-FFD8-4C5F0AF6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E879A6-D4E1-2626-08C4-E5FC9330E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3606189-24BB-67A0-7063-D08D792A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275278"/>
            <a:ext cx="7772400" cy="3726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1872C1-66E9-9CEB-9F81-1A5B5E55036A}"/>
              </a:ext>
            </a:extLst>
          </p:cNvPr>
          <p:cNvSpPr txBox="1"/>
          <p:nvPr/>
        </p:nvSpPr>
        <p:spPr>
          <a:xfrm>
            <a:off x="7315200" y="681037"/>
            <a:ext cx="6950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무얼 </a:t>
            </a:r>
            <a:r>
              <a:rPr kumimoji="1" lang="ko-KR" altLang="en-US" dirty="0" err="1"/>
              <a:t>측정하느냐에</a:t>
            </a:r>
            <a:r>
              <a:rPr kumimoji="1" lang="ko-KR" altLang="en-US" dirty="0"/>
              <a:t> 따라 측정되는 값이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아닌 값이 있기 때문에</a:t>
            </a:r>
            <a:endParaRPr kumimoji="1" lang="en-US" altLang="ko-KR" dirty="0"/>
          </a:p>
          <a:p>
            <a:r>
              <a:rPr kumimoji="1" lang="ko-KR" altLang="en-US" dirty="0" err="1"/>
              <a:t>결측치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NaN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평균값으로 채워주면 안될 것 같다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결측치</a:t>
            </a:r>
            <a:r>
              <a:rPr kumimoji="1" lang="ko-KR" altLang="en-US" dirty="0"/>
              <a:t> 대신에 </a:t>
            </a:r>
            <a:r>
              <a:rPr kumimoji="1" lang="en-US" altLang="ko-KR" dirty="0"/>
              <a:t>-1</a:t>
            </a:r>
            <a:r>
              <a:rPr kumimoji="1" lang="ko-KR" altLang="en-US" dirty="0"/>
              <a:t>값을 넣어줄까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22753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F897F09-DB55-5A1D-C68C-5DF4CB13F833}"/>
              </a:ext>
            </a:extLst>
          </p:cNvPr>
          <p:cNvSpPr txBox="1">
            <a:spLocks/>
          </p:cNvSpPr>
          <p:nvPr/>
        </p:nvSpPr>
        <p:spPr>
          <a:xfrm>
            <a:off x="280903" y="861774"/>
            <a:ext cx="9625097" cy="5165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2000" dirty="0"/>
              <a:t>T11</a:t>
            </a:r>
            <a:r>
              <a:rPr kumimoji="1" lang="ko-KR" altLang="en-US" sz="2000" dirty="0"/>
              <a:t>에서는 랜덤 </a:t>
            </a:r>
            <a:r>
              <a:rPr kumimoji="1" lang="ko-KR" altLang="en-US" sz="2000" dirty="0" err="1"/>
              <a:t>포레스트를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가지 방식으로 파라미터 최적화하기 전에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데이터 분석에 따라 </a:t>
            </a:r>
            <a:r>
              <a:rPr kumimoji="1" lang="ko-KR" altLang="en-US" sz="2000" dirty="0" err="1"/>
              <a:t>결측치들을</a:t>
            </a:r>
            <a:r>
              <a:rPr kumimoji="1" lang="ko-KR" altLang="en-US" sz="2000" dirty="0"/>
              <a:t> 모두 </a:t>
            </a:r>
            <a:r>
              <a:rPr kumimoji="1" lang="en-US" altLang="ko-KR" sz="2000" b="1" dirty="0">
                <a:solidFill>
                  <a:srgbClr val="C00000"/>
                </a:solidFill>
                <a:highlight>
                  <a:srgbClr val="C0C0C0"/>
                </a:highlight>
              </a:rPr>
              <a:t>-100</a:t>
            </a:r>
            <a:r>
              <a:rPr kumimoji="1" lang="ko-KR" altLang="en-US" sz="2000" dirty="0"/>
              <a:t>로 채워줄 생각이다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r>
              <a:rPr kumimoji="1" lang="en-US" altLang="ko-KR" sz="2000" dirty="0" err="1"/>
              <a:t>Gridsearch</a:t>
            </a:r>
            <a:endParaRPr kumimoji="1" lang="en-US" altLang="ko-KR" sz="2000" dirty="0"/>
          </a:p>
          <a:p>
            <a:r>
              <a:rPr kumimoji="1" lang="en-US" altLang="ko-KR" sz="2000" dirty="0" err="1"/>
              <a:t>Randomsearch</a:t>
            </a:r>
            <a:endParaRPr kumimoji="1" lang="en-US" altLang="ko-KR" sz="2000" dirty="0"/>
          </a:p>
          <a:p>
            <a:r>
              <a:rPr kumimoji="1" lang="en-US" altLang="ko-KR" sz="2000" dirty="0"/>
              <a:t>Bayesian optimization</a:t>
            </a:r>
          </a:p>
          <a:p>
            <a:r>
              <a:rPr kumimoji="1" lang="en-US" altLang="ko-KR" sz="2000" dirty="0"/>
              <a:t>Default parameter</a:t>
            </a:r>
          </a:p>
          <a:p>
            <a:r>
              <a:rPr kumimoji="1" lang="en-US" altLang="ko-KR" sz="2000" dirty="0"/>
              <a:t>Submission </a:t>
            </a:r>
            <a:r>
              <a:rPr kumimoji="1" lang="ko-KR" altLang="en-US" sz="2000" dirty="0"/>
              <a:t>값들 비교해보기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62F6B-4F82-7C24-558D-4F69224A987A}"/>
              </a:ext>
            </a:extLst>
          </p:cNvPr>
          <p:cNvSpPr txBox="1"/>
          <p:nvPr/>
        </p:nvSpPr>
        <p:spPr>
          <a:xfrm>
            <a:off x="280903" y="0"/>
            <a:ext cx="1058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/>
              <a:t>t10</a:t>
            </a:r>
            <a:endParaRPr kumimoji="1" lang="ko-Kore-KR" altLang="en-US" sz="5000" b="1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D4ADAEC-5242-EAA0-7B71-7B9F1C7C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3" y="3968105"/>
            <a:ext cx="5230281" cy="256489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BE57B13-5A81-AD10-62E1-C981AFFCE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987" y="1441864"/>
            <a:ext cx="4656534" cy="2612693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DC47BD62-A688-8508-823B-AD9795772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658" y="4054557"/>
            <a:ext cx="5057192" cy="275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8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F897F09-DB55-5A1D-C68C-5DF4CB13F833}"/>
              </a:ext>
            </a:extLst>
          </p:cNvPr>
          <p:cNvSpPr txBox="1">
            <a:spLocks/>
          </p:cNvSpPr>
          <p:nvPr/>
        </p:nvSpPr>
        <p:spPr>
          <a:xfrm>
            <a:off x="280903" y="861774"/>
            <a:ext cx="9625097" cy="5165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2000" dirty="0"/>
              <a:t>T11</a:t>
            </a:r>
            <a:r>
              <a:rPr kumimoji="1" lang="ko-KR" altLang="en-US" sz="2000" dirty="0"/>
              <a:t>에서는 랜덤 </a:t>
            </a:r>
            <a:r>
              <a:rPr kumimoji="1" lang="ko-KR" altLang="en-US" sz="2000" dirty="0" err="1"/>
              <a:t>포레스트를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가지 방식으로 파라미터 최적화하기 전에 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ko-KR" altLang="en-US" sz="2000" dirty="0"/>
              <a:t>데이터 분석에 따라 </a:t>
            </a:r>
            <a:r>
              <a:rPr kumimoji="1" lang="ko-KR" altLang="en-US" sz="2000" dirty="0" err="1"/>
              <a:t>결측치들을</a:t>
            </a:r>
            <a:r>
              <a:rPr kumimoji="1" lang="ko-KR" altLang="en-US" sz="2000" dirty="0"/>
              <a:t> 모두 </a:t>
            </a:r>
            <a:r>
              <a:rPr kumimoji="1" lang="en-US" altLang="ko-KR" sz="2000" b="1" dirty="0">
                <a:solidFill>
                  <a:srgbClr val="C00000"/>
                </a:solidFill>
                <a:highlight>
                  <a:srgbClr val="C0C0C0"/>
                </a:highlight>
              </a:rPr>
              <a:t>-1</a:t>
            </a:r>
            <a:r>
              <a:rPr kumimoji="1" lang="ko-KR" altLang="en-US" sz="2000" dirty="0"/>
              <a:t>로 채워줄 생각이다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r>
              <a:rPr kumimoji="1" lang="en-US" altLang="ko-KR" sz="2000" dirty="0" err="1"/>
              <a:t>Gridsearch</a:t>
            </a:r>
            <a:endParaRPr kumimoji="1" lang="en-US" altLang="ko-KR" sz="2000" dirty="0"/>
          </a:p>
          <a:p>
            <a:r>
              <a:rPr kumimoji="1" lang="en-US" altLang="ko-KR" sz="2000" dirty="0" err="1"/>
              <a:t>Randomsearch</a:t>
            </a:r>
            <a:endParaRPr kumimoji="1" lang="en-US" altLang="ko-KR" sz="2000" dirty="0"/>
          </a:p>
          <a:p>
            <a:r>
              <a:rPr kumimoji="1" lang="en-US" altLang="ko-KR" sz="2000" dirty="0"/>
              <a:t>Bayesian optimization</a:t>
            </a:r>
          </a:p>
          <a:p>
            <a:r>
              <a:rPr kumimoji="1" lang="en-US" altLang="ko-KR" sz="2000" dirty="0"/>
              <a:t>Default parameter</a:t>
            </a:r>
          </a:p>
          <a:p>
            <a:r>
              <a:rPr kumimoji="1" lang="en-US" altLang="ko-KR" sz="2000" dirty="0"/>
              <a:t>Submission </a:t>
            </a:r>
            <a:r>
              <a:rPr kumimoji="1" lang="ko-KR" altLang="en-US" sz="2000" dirty="0"/>
              <a:t>값들 비교해보기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62F6B-4F82-7C24-558D-4F69224A987A}"/>
              </a:ext>
            </a:extLst>
          </p:cNvPr>
          <p:cNvSpPr txBox="1"/>
          <p:nvPr/>
        </p:nvSpPr>
        <p:spPr>
          <a:xfrm>
            <a:off x="280903" y="0"/>
            <a:ext cx="1058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/>
              <a:t>t10</a:t>
            </a:r>
            <a:endParaRPr kumimoji="1" lang="ko-Kore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287039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77240-4A22-BCAD-FE56-E6CDE05F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06020-10B1-F76C-F296-09C70D239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085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AAE7A-D62B-8954-7578-51FD62AB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일단</a:t>
            </a:r>
            <a:r>
              <a:rPr kumimoji="1" lang="ko-KR" altLang="en-US" sz="2000" dirty="0"/>
              <a:t> 모델부터 다시 공부하기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데이터 분석을 먼저 </a:t>
            </a:r>
            <a:r>
              <a:rPr kumimoji="1" lang="ko-KR" altLang="en-US" sz="2000" dirty="0" err="1"/>
              <a:t>해야할</a:t>
            </a:r>
            <a:r>
              <a:rPr kumimoji="1" lang="ko-KR" altLang="en-US" sz="2000" dirty="0"/>
              <a:t> 것 같은데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왜 이거부터 </a:t>
            </a:r>
            <a:r>
              <a:rPr kumimoji="1" lang="ko-KR" altLang="en-US" sz="2000" dirty="0" err="1"/>
              <a:t>하냐면</a:t>
            </a:r>
            <a:r>
              <a:rPr kumimoji="1" lang="ko-KR" altLang="en-US" sz="2000" dirty="0"/>
              <a:t> 감 잡았을 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더 까먹지 않게</a:t>
            </a:r>
            <a:r>
              <a:rPr kumimoji="1" lang="en-US" altLang="ko-KR" sz="2000" dirty="0"/>
              <a:t>)</a:t>
            </a:r>
            <a:endParaRPr kumimoji="1" lang="ko-Kore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389E1-D0E1-B206-5D12-A5BB3FF3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sz="1400" dirty="0">
                <a:hlinkClick r:id="rId2"/>
              </a:rPr>
              <a:t>https://scikit-learn.org/stable/modules/generated/sklearn.model_selection.GridSearchCV.html</a:t>
            </a:r>
            <a:endParaRPr kumimoji="1" lang="en" altLang="ko-Kore-KR" sz="1400" dirty="0"/>
          </a:p>
          <a:p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2540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AAE7A-D62B-8954-7578-51FD62AB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일단</a:t>
            </a:r>
            <a:r>
              <a:rPr kumimoji="1" lang="ko-KR" altLang="en-US" sz="2000" dirty="0"/>
              <a:t> 모델부터 다시 공부하기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데이터 분석을 먼저 </a:t>
            </a:r>
            <a:r>
              <a:rPr kumimoji="1" lang="ko-KR" altLang="en-US" sz="2000" dirty="0" err="1"/>
              <a:t>해야할</a:t>
            </a:r>
            <a:r>
              <a:rPr kumimoji="1" lang="ko-KR" altLang="en-US" sz="2000" dirty="0"/>
              <a:t> 것 같은데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왜 이거부터 </a:t>
            </a:r>
            <a:r>
              <a:rPr kumimoji="1" lang="ko-KR" altLang="en-US" sz="2000" dirty="0" err="1"/>
              <a:t>하냐면</a:t>
            </a:r>
            <a:r>
              <a:rPr kumimoji="1" lang="ko-KR" altLang="en-US" sz="2000" dirty="0"/>
              <a:t> 감 잡았을 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더 까먹지 않게</a:t>
            </a:r>
            <a:r>
              <a:rPr kumimoji="1" lang="en-US" altLang="ko-KR" sz="2000" dirty="0"/>
              <a:t>)</a:t>
            </a:r>
            <a:endParaRPr kumimoji="1" lang="ko-Kore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389E1-D0E1-B206-5D12-A5BB3FF3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sz="1400" dirty="0">
                <a:hlinkClick r:id="rId2"/>
              </a:rPr>
              <a:t>https://scikit-learn.org/stable/modules/generated/sklearn.model_selection.RandomizedSearchCV.html</a:t>
            </a:r>
            <a:endParaRPr kumimoji="1" lang="en" altLang="ko-Kore-KR" sz="1400" dirty="0"/>
          </a:p>
          <a:p>
            <a:r>
              <a:rPr kumimoji="1" lang="en-US" altLang="ko-Kore-KR" sz="1400" dirty="0" err="1"/>
              <a:t>Randomsearchcv</a:t>
            </a:r>
            <a:r>
              <a:rPr kumimoji="1" lang="en-US" altLang="ko-Kore-KR" sz="1400" dirty="0"/>
              <a:t> </a:t>
            </a:r>
            <a:r>
              <a:rPr kumimoji="1" lang="ko-KR" altLang="en-US" sz="1400" dirty="0"/>
              <a:t>공식문서로 읽어보면서 </a:t>
            </a:r>
            <a:r>
              <a:rPr kumimoji="1" lang="en-US" altLang="ko-KR" sz="1400" dirty="0"/>
              <a:t>t10</a:t>
            </a:r>
            <a:r>
              <a:rPr kumimoji="1" lang="ko-KR" altLang="en-US" sz="1400" dirty="0"/>
              <a:t>에서 </a:t>
            </a:r>
            <a:r>
              <a:rPr kumimoji="1" lang="en-US" altLang="ko-KR" sz="1400" dirty="0"/>
              <a:t>GBM </a:t>
            </a:r>
            <a:r>
              <a:rPr kumimoji="1" lang="en-US" altLang="ko-KR" sz="1400" dirty="0" err="1"/>
              <a:t>Randomsearchcv</a:t>
            </a:r>
            <a:r>
              <a:rPr kumimoji="1" lang="ko-KR" altLang="en-US" sz="1400" dirty="0"/>
              <a:t>로 파라미터 최적화해서 다시 학습하고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저장하는 것 진행중</a:t>
            </a:r>
            <a:endParaRPr kumimoji="1" lang="en-US" altLang="ko-KR" sz="1400" dirty="0"/>
          </a:p>
          <a:p>
            <a:r>
              <a:rPr kumimoji="1" lang="en-US" altLang="ko-Kore-KR" sz="1400" dirty="0"/>
              <a:t>Estimator </a:t>
            </a:r>
            <a:r>
              <a:rPr kumimoji="1" lang="ko-KR" altLang="en-US" sz="1400" dirty="0"/>
              <a:t>분류기 객체 </a:t>
            </a:r>
            <a:r>
              <a:rPr kumimoji="1" lang="ko-KR" altLang="en-US" sz="1400" dirty="0" err="1"/>
              <a:t>넣어주기</a:t>
            </a:r>
            <a:endParaRPr kumimoji="1" lang="en-US" altLang="ko-KR" sz="1400" dirty="0"/>
          </a:p>
          <a:p>
            <a:r>
              <a:rPr kumimoji="1" lang="en-US" altLang="ko-Kore-KR" sz="1400" dirty="0"/>
              <a:t>Param distribution </a:t>
            </a:r>
            <a:r>
              <a:rPr kumimoji="1" lang="ko-KR" altLang="en-US" sz="1400" dirty="0"/>
              <a:t>파라미터들을 </a:t>
            </a:r>
            <a:r>
              <a:rPr kumimoji="1" lang="ko-KR" altLang="en-US" sz="1400" dirty="0" err="1"/>
              <a:t>딕트</a:t>
            </a:r>
            <a:r>
              <a:rPr kumimoji="1" lang="ko-KR" altLang="en-US" sz="1400" dirty="0"/>
              <a:t> 형태로 모아서 지정</a:t>
            </a:r>
            <a:r>
              <a:rPr kumimoji="1" lang="en-US" altLang="ko-KR" sz="1400" dirty="0"/>
              <a:t> </a:t>
            </a:r>
          </a:p>
          <a:p>
            <a:r>
              <a:rPr kumimoji="1" lang="en-US" altLang="ko-Kore-KR" sz="1400" dirty="0" err="1"/>
              <a:t>N_iter</a:t>
            </a:r>
            <a:r>
              <a:rPr kumimoji="1" lang="en-US" altLang="ko-Kore-KR" sz="1400" dirty="0"/>
              <a:t> </a:t>
            </a:r>
            <a:r>
              <a:rPr kumimoji="1" lang="ko-KR" altLang="en-US" sz="1400" dirty="0" err="1"/>
              <a:t>샘플링된</a:t>
            </a:r>
            <a:r>
              <a:rPr kumimoji="1" lang="ko-KR" altLang="en-US" sz="1400" dirty="0"/>
              <a:t> 파라미터 세팅의 개수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이건 </a:t>
            </a:r>
            <a:r>
              <a:rPr kumimoji="1" lang="en-US" altLang="ko-KR" sz="1400" dirty="0"/>
              <a:t>runtime</a:t>
            </a:r>
            <a:r>
              <a:rPr kumimoji="1" lang="ko-KR" altLang="en-US" sz="1400" dirty="0"/>
              <a:t>과 </a:t>
            </a:r>
            <a:r>
              <a:rPr kumimoji="1" lang="en-US" altLang="ko-KR" sz="1400" dirty="0"/>
              <a:t>quality</a:t>
            </a:r>
            <a:r>
              <a:rPr kumimoji="1" lang="ko-KR" altLang="en-US" sz="1400" dirty="0"/>
              <a:t>가 </a:t>
            </a:r>
            <a:r>
              <a:rPr kumimoji="1" lang="en-US" altLang="ko-KR" sz="1400" dirty="0"/>
              <a:t>trade-off </a:t>
            </a:r>
            <a:r>
              <a:rPr kumimoji="1" lang="ko-KR" altLang="en-US" sz="1400" dirty="0"/>
              <a:t>의 관계에 있다</a:t>
            </a:r>
            <a:r>
              <a:rPr kumimoji="1" lang="en-US" altLang="ko-KR" sz="1400" dirty="0"/>
              <a:t>.(default = 10),</a:t>
            </a:r>
            <a:r>
              <a:rPr kumimoji="1" lang="ko-KR" altLang="en-US" sz="1400" dirty="0"/>
              <a:t> 난 </a:t>
            </a:r>
            <a:r>
              <a:rPr kumimoji="1" lang="en-US" altLang="ko-KR" sz="1400" dirty="0"/>
              <a:t>runtime</a:t>
            </a:r>
            <a:r>
              <a:rPr kumimoji="1" lang="ko-KR" altLang="en-US" sz="1400" dirty="0"/>
              <a:t>이 오래가든 말든 </a:t>
            </a:r>
            <a:r>
              <a:rPr kumimoji="1" lang="en-US" altLang="ko-KR" sz="1400" dirty="0"/>
              <a:t>50</a:t>
            </a:r>
            <a:r>
              <a:rPr kumimoji="1" lang="ko-KR" altLang="en-US" sz="1400" dirty="0"/>
              <a:t>정도 넣어주고 싶다</a:t>
            </a:r>
            <a:r>
              <a:rPr kumimoji="1" lang="en-US" altLang="ko-KR" sz="1400" dirty="0"/>
              <a:t>.</a:t>
            </a:r>
          </a:p>
          <a:p>
            <a:r>
              <a:rPr kumimoji="1" lang="en-US" altLang="ko-Kore-KR" sz="1400" dirty="0"/>
              <a:t>Scoring cross-validated</a:t>
            </a:r>
            <a:r>
              <a:rPr kumimoji="1" lang="ko-KR" altLang="en-US" sz="1400" dirty="0"/>
              <a:t>된 모델을 평가하는 방식</a:t>
            </a:r>
            <a:r>
              <a:rPr kumimoji="1" lang="en-US" altLang="ko-KR" sz="1400" dirty="0"/>
              <a:t>, default</a:t>
            </a:r>
            <a:r>
              <a:rPr kumimoji="1" lang="ko-KR" altLang="en-US" sz="1400" dirty="0"/>
              <a:t>로 하면 그냥 </a:t>
            </a:r>
            <a:r>
              <a:rPr kumimoji="1" lang="en-US" altLang="ko-KR" sz="1400" dirty="0"/>
              <a:t>estimator</a:t>
            </a:r>
            <a:r>
              <a:rPr kumimoji="1" lang="ko-KR" altLang="en-US" sz="1400" dirty="0"/>
              <a:t>의 </a:t>
            </a:r>
            <a:r>
              <a:rPr kumimoji="1" lang="en-US" altLang="ko-KR" sz="1400" dirty="0"/>
              <a:t>score</a:t>
            </a:r>
            <a:r>
              <a:rPr kumimoji="1" lang="ko-KR" altLang="en-US" sz="1400" dirty="0"/>
              <a:t>방식을 쓴다</a:t>
            </a:r>
            <a:r>
              <a:rPr kumimoji="1" lang="en-US" altLang="ko-KR" sz="1400" dirty="0"/>
              <a:t>.</a:t>
            </a:r>
            <a:r>
              <a:rPr kumimoji="1" lang="en-US" altLang="ko-Kore-KR" sz="1400" dirty="0"/>
              <a:t>(default = None) </a:t>
            </a:r>
            <a:r>
              <a:rPr kumimoji="1" lang="ko-KR" altLang="en-US" sz="1400" dirty="0"/>
              <a:t>따라서 나는 </a:t>
            </a:r>
            <a:r>
              <a:rPr kumimoji="1" lang="en-US" altLang="ko-KR" sz="1400" dirty="0"/>
              <a:t>scoring 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‘f1_macro’</a:t>
            </a:r>
            <a:r>
              <a:rPr kumimoji="1" lang="ko-KR" altLang="en-US" sz="1400" dirty="0"/>
              <a:t>로 지정해주었다</a:t>
            </a:r>
            <a:r>
              <a:rPr kumimoji="1" lang="en-US" altLang="ko-KR" sz="1400" dirty="0"/>
              <a:t>.</a:t>
            </a:r>
          </a:p>
          <a:p>
            <a:r>
              <a:rPr kumimoji="1" lang="en-US" altLang="ko-Kore-KR" sz="1400" dirty="0" err="1"/>
              <a:t>N_jobs</a:t>
            </a:r>
            <a:r>
              <a:rPr kumimoji="1" lang="en-US" altLang="ko-Kore-KR" sz="1400" dirty="0"/>
              <a:t> </a:t>
            </a:r>
            <a:r>
              <a:rPr kumimoji="1" lang="ko-KR" altLang="en-US" sz="1400" dirty="0"/>
              <a:t>몇 개의 프로세서가 병렬로 일을 작업할지</a:t>
            </a:r>
            <a:r>
              <a:rPr kumimoji="1" lang="en-US" altLang="ko-KR" sz="1400" dirty="0"/>
              <a:t>.(</a:t>
            </a:r>
            <a:r>
              <a:rPr kumimoji="1" lang="en-US" altLang="ko-KR" sz="1400" dirty="0" err="1"/>
              <a:t>n_jobs</a:t>
            </a:r>
            <a:r>
              <a:rPr kumimoji="1" lang="en-US" altLang="ko-KR" sz="1400" dirty="0"/>
              <a:t> = -1 </a:t>
            </a:r>
            <a:r>
              <a:rPr kumimoji="1" lang="ko-KR" altLang="en-US" sz="1400" dirty="0"/>
              <a:t>은 되는 만큼 많이</a:t>
            </a:r>
            <a:r>
              <a:rPr kumimoji="1" lang="en-US" altLang="ko-KR" sz="1400" dirty="0"/>
              <a:t>)</a:t>
            </a:r>
          </a:p>
          <a:p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725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AAE7A-D62B-8954-7578-51FD62AB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일단</a:t>
            </a:r>
            <a:r>
              <a:rPr kumimoji="1" lang="ko-KR" altLang="en-US" sz="2000" dirty="0"/>
              <a:t> 모델부터 다시 공부하기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데이터 분석을 먼저 </a:t>
            </a:r>
            <a:r>
              <a:rPr kumimoji="1" lang="ko-KR" altLang="en-US" sz="2000" dirty="0" err="1"/>
              <a:t>해야할</a:t>
            </a:r>
            <a:r>
              <a:rPr kumimoji="1" lang="ko-KR" altLang="en-US" sz="2000" dirty="0"/>
              <a:t> 것 같은데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왜 이거부터 </a:t>
            </a:r>
            <a:r>
              <a:rPr kumimoji="1" lang="ko-KR" altLang="en-US" sz="2000" dirty="0" err="1"/>
              <a:t>하냐면</a:t>
            </a:r>
            <a:r>
              <a:rPr kumimoji="1" lang="ko-KR" altLang="en-US" sz="2000" dirty="0"/>
              <a:t> 감 잡았을 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더 까먹지 않게</a:t>
            </a:r>
            <a:r>
              <a:rPr kumimoji="1" lang="en-US" altLang="ko-KR" sz="2000" dirty="0"/>
              <a:t>)</a:t>
            </a:r>
            <a:endParaRPr kumimoji="1" lang="ko-Kore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389E1-D0E1-B206-5D12-A5BB3FF3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sz="1400" dirty="0">
                <a:hlinkClick r:id="rId2"/>
              </a:rPr>
              <a:t>https://</a:t>
            </a:r>
            <a:r>
              <a:rPr kumimoji="1" lang="en" altLang="ko-Kore-KR" sz="1400" dirty="0" err="1">
                <a:hlinkClick r:id="rId2"/>
              </a:rPr>
              <a:t>goldenrabbit.co.kr</a:t>
            </a:r>
            <a:r>
              <a:rPr kumimoji="1" lang="en" altLang="ko-Kore-KR" sz="1400" dirty="0">
                <a:hlinkClick r:id="rId2"/>
              </a:rPr>
              <a:t>/2022/07/14/</a:t>
            </a:r>
            <a:r>
              <a:rPr kumimoji="1" lang="ko-KR" altLang="en-US" sz="1400" dirty="0">
                <a:hlinkClick r:id="rId2"/>
              </a:rPr>
              <a:t>확실히</a:t>
            </a:r>
            <a:r>
              <a:rPr kumimoji="1" lang="en-US" altLang="ko-KR" sz="1400" dirty="0">
                <a:hlinkClick r:id="rId2"/>
              </a:rPr>
              <a:t>-</a:t>
            </a:r>
            <a:r>
              <a:rPr kumimoji="1" lang="ko-KR" altLang="en-US" sz="1400" dirty="0" err="1">
                <a:hlinkClick r:id="rId2"/>
              </a:rPr>
              <a:t>알아두면</a:t>
            </a:r>
            <a:r>
              <a:rPr kumimoji="1" lang="en-US" altLang="ko-KR" sz="1400" dirty="0">
                <a:hlinkClick r:id="rId2"/>
              </a:rPr>
              <a:t>-</a:t>
            </a:r>
            <a:r>
              <a:rPr kumimoji="1" lang="ko-KR" altLang="en-US" sz="1400" dirty="0">
                <a:hlinkClick r:id="rId2"/>
              </a:rPr>
              <a:t>만사가</a:t>
            </a:r>
            <a:r>
              <a:rPr kumimoji="1" lang="en-US" altLang="ko-KR" sz="1400" dirty="0">
                <a:hlinkClick r:id="rId2"/>
              </a:rPr>
              <a:t>-</a:t>
            </a:r>
            <a:r>
              <a:rPr kumimoji="1" lang="ko-KR" altLang="en-US" sz="1400" dirty="0">
                <a:hlinkClick r:id="rId2"/>
              </a:rPr>
              <a:t>편해지는</a:t>
            </a:r>
            <a:r>
              <a:rPr kumimoji="1" lang="en-US" altLang="ko-KR" sz="1400" dirty="0">
                <a:hlinkClick r:id="rId2"/>
              </a:rPr>
              <a:t>-</a:t>
            </a:r>
            <a:r>
              <a:rPr kumimoji="1" lang="ko-KR" altLang="en-US" sz="1400" dirty="0" err="1">
                <a:hlinkClick r:id="rId2"/>
              </a:rPr>
              <a:t>머신러닝</a:t>
            </a:r>
            <a:r>
              <a:rPr kumimoji="1" lang="en-US" altLang="ko-KR" sz="1400" dirty="0">
                <a:hlinkClick r:id="rId2"/>
              </a:rPr>
              <a:t>-10</a:t>
            </a:r>
            <a:r>
              <a:rPr kumimoji="1" lang="ko-KR" altLang="en-US" sz="1400" dirty="0">
                <a:hlinkClick r:id="rId2"/>
              </a:rPr>
              <a:t>가지</a:t>
            </a:r>
            <a:r>
              <a:rPr kumimoji="1" lang="en-US" altLang="ko-KR" sz="1400" dirty="0">
                <a:hlinkClick r:id="rId2"/>
              </a:rPr>
              <a:t>-</a:t>
            </a:r>
            <a:r>
              <a:rPr kumimoji="1" lang="ko-KR" altLang="en-US" sz="1400" dirty="0">
                <a:hlinkClick r:id="rId2"/>
              </a:rPr>
              <a:t>알</a:t>
            </a:r>
            <a:r>
              <a:rPr kumimoji="1" lang="en-US" altLang="ko-KR" sz="1400" dirty="0">
                <a:hlinkClick r:id="rId2"/>
              </a:rPr>
              <a:t>/</a:t>
            </a:r>
            <a:endParaRPr kumimoji="1" lang="en-US" altLang="ko-KR" sz="1400" dirty="0"/>
          </a:p>
          <a:p>
            <a:r>
              <a:rPr kumimoji="1" lang="en-US" altLang="ko-KR" sz="1400" dirty="0">
                <a:hlinkClick r:id="rId3"/>
              </a:rPr>
              <a:t>https://injo.tistory.com/48</a:t>
            </a:r>
            <a:r>
              <a:rPr kumimoji="1" lang="ko-KR" altLang="en-US" sz="1400" dirty="0"/>
              <a:t>  라이트</a:t>
            </a:r>
            <a:r>
              <a:rPr kumimoji="1" lang="en-US" altLang="ko-KR" sz="1400" dirty="0"/>
              <a:t>GBM</a:t>
            </a:r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ko-Kore-KR" altLang="en-US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7788CEF-672B-5FC9-E780-3C28FFDE1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788" y="2219677"/>
            <a:ext cx="6156300" cy="308804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FF7E9A-B028-A7E4-7576-F5B5FAF49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91" y="3113057"/>
            <a:ext cx="4523497" cy="284141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2C87760-4B92-130C-61B6-92A2E2A19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9340" y="3732323"/>
            <a:ext cx="3708042" cy="253058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431079A-5054-6F1F-E028-FA20825C3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912" y="2890569"/>
            <a:ext cx="4561242" cy="154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10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8646B-43D6-9C0F-7DC7-F0EF0DE0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데이터</a:t>
            </a:r>
            <a:r>
              <a:rPr kumimoji="1" lang="ko-KR" altLang="en-US" sz="2000" dirty="0"/>
              <a:t> 분석 다시 하기</a:t>
            </a:r>
            <a:endParaRPr kumimoji="1" lang="ko-Kore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9D191E-F5CC-5040-106E-0426CBAF2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4243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EBCFC-223A-4EA6-EC13-4DB808C6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정규화 표준화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E7E5EF-DDBF-C6C1-56FB-969CADFB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velog.io</a:t>
            </a:r>
            <a:r>
              <a:rPr kumimoji="1" lang="en" altLang="ko-Kore-KR" dirty="0"/>
              <a:t>/@</a:t>
            </a:r>
            <a:r>
              <a:rPr kumimoji="1" lang="en" altLang="ko-Kore-KR" dirty="0" err="1"/>
              <a:t>cbkyeong</a:t>
            </a:r>
            <a:r>
              <a:rPr kumimoji="1" lang="en" altLang="ko-Kore-KR" dirty="0"/>
              <a:t>/ML</a:t>
            </a:r>
            <a:r>
              <a:rPr kumimoji="1" lang="ko-KR" altLang="en-US" dirty="0"/>
              <a:t>정규화</a:t>
            </a:r>
            <a:r>
              <a:rPr kumimoji="1" lang="en" altLang="ko-Kore-KR" dirty="0"/>
              <a:t>normalization</a:t>
            </a:r>
            <a:r>
              <a:rPr kumimoji="1" lang="ko-KR" altLang="en-US" dirty="0"/>
              <a:t>와</a:t>
            </a:r>
            <a:r>
              <a:rPr kumimoji="1" lang="en-US" altLang="ko-KR" dirty="0"/>
              <a:t>-</a:t>
            </a:r>
            <a:r>
              <a:rPr kumimoji="1" lang="ko-KR" altLang="en-US" dirty="0"/>
              <a:t>표준화</a:t>
            </a:r>
            <a:r>
              <a:rPr kumimoji="1" lang="en" altLang="ko-Kore-KR" dirty="0"/>
              <a:t>standardization</a:t>
            </a:r>
            <a:r>
              <a:rPr kumimoji="1" lang="ko-KR" altLang="en-US" dirty="0"/>
              <a:t>는</a:t>
            </a:r>
            <a:r>
              <a:rPr kumimoji="1" lang="en-US" altLang="ko-KR" dirty="0"/>
              <a:t>-</a:t>
            </a:r>
            <a:r>
              <a:rPr kumimoji="1" lang="ko-KR" altLang="en-US" dirty="0"/>
              <a:t>왜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하는걸까</a:t>
            </a:r>
            <a:endParaRPr kumimoji="1" lang="en-US" altLang="ko-KR" dirty="0"/>
          </a:p>
          <a:p>
            <a:r>
              <a:rPr kumimoji="1" lang="en-US" altLang="ko-KR" dirty="0">
                <a:hlinkClick r:id="rId2"/>
              </a:rPr>
              <a:t>https://www.kdnuggets.com/2022/07/random-forest-algorithm-need-normalization.html</a:t>
            </a:r>
            <a:endParaRPr kumimoji="1" lang="en-US" altLang="ko-KR" dirty="0"/>
          </a:p>
          <a:p>
            <a:r>
              <a:rPr kumimoji="1" lang="ko-KR" altLang="en-US" dirty="0"/>
              <a:t>트리기반의 </a:t>
            </a:r>
            <a:r>
              <a:rPr kumimoji="1" lang="ko-KR" altLang="en-US" dirty="0" err="1"/>
              <a:t>랜덤포레스트</a:t>
            </a:r>
            <a:r>
              <a:rPr kumimoji="1" lang="ko-KR" altLang="en-US" dirty="0"/>
              <a:t> 같은 모델은 정규화가 필요 없다는 것 같다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E403380-80C5-B347-CEAB-B5252895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88" y="4846387"/>
            <a:ext cx="7772400" cy="13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8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C8C05-E8C6-D419-F5AB-E3D369CC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06593-579D-7298-E49A-2A8257A1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089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764E62-0E27-AB5A-9FE6-A782EBB63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16" y="365125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5E188-07AB-863D-9C41-547716D64964}"/>
              </a:ext>
            </a:extLst>
          </p:cNvPr>
          <p:cNvSpPr txBox="1"/>
          <p:nvPr/>
        </p:nvSpPr>
        <p:spPr>
          <a:xfrm>
            <a:off x="4704248" y="3868851"/>
            <a:ext cx="8041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대부분의 값이 </a:t>
            </a:r>
            <a:r>
              <a:rPr kumimoji="1" lang="en-US" altLang="ko-KR" b="1" dirty="0">
                <a:solidFill>
                  <a:srgbClr val="FF0000"/>
                </a:solidFill>
              </a:rPr>
              <a:t>0.0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으로</a:t>
            </a:r>
            <a:r>
              <a:rPr kumimoji="1" lang="ko-KR" altLang="en-US" b="1" dirty="0">
                <a:solidFill>
                  <a:srgbClr val="FF0000"/>
                </a:solidFill>
              </a:rPr>
              <a:t> 들어가 있기 때문에 몇 개 제대로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r>
              <a:rPr kumimoji="1" lang="ko-KR" altLang="en-US" b="1" dirty="0">
                <a:solidFill>
                  <a:srgbClr val="FF0000"/>
                </a:solidFill>
              </a:rPr>
              <a:t>들어가 있는 데이터가 </a:t>
            </a:r>
            <a:r>
              <a:rPr kumimoji="1" lang="en-US" altLang="ko-KR" b="1" dirty="0">
                <a:solidFill>
                  <a:srgbClr val="FF0000"/>
                </a:solidFill>
              </a:rPr>
              <a:t>outlier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처럼</a:t>
            </a:r>
            <a:r>
              <a:rPr kumimoji="1" lang="ko-KR" altLang="en-US" b="1" dirty="0">
                <a:solidFill>
                  <a:srgbClr val="FF0000"/>
                </a:solidFill>
              </a:rPr>
              <a:t> 보이는 상황 같다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</a:p>
          <a:p>
            <a:r>
              <a:rPr kumimoji="1" lang="ko-KR" altLang="en-US" b="1" dirty="0">
                <a:solidFill>
                  <a:srgbClr val="FF0000"/>
                </a:solidFill>
              </a:rPr>
              <a:t>이 경우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데이터가 매우 부족하므로 아예 </a:t>
            </a:r>
            <a:r>
              <a:rPr kumimoji="1" lang="en-US" altLang="ko-KR" b="1" dirty="0">
                <a:solidFill>
                  <a:srgbClr val="FF0000"/>
                </a:solidFill>
              </a:rPr>
              <a:t>column</a:t>
            </a:r>
            <a:r>
              <a:rPr kumimoji="1" lang="ko-KR" altLang="en-US" b="1" dirty="0">
                <a:solidFill>
                  <a:srgbClr val="FF0000"/>
                </a:solidFill>
              </a:rPr>
              <a:t>을 삭제할지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kumimoji="1" lang="ko-KR" altLang="en-US" b="1" dirty="0">
                <a:solidFill>
                  <a:srgbClr val="FF0000"/>
                </a:solidFill>
              </a:rPr>
              <a:t>아님 </a:t>
            </a:r>
            <a:r>
              <a:rPr kumimoji="1" lang="en-US" altLang="ko-KR" b="1" dirty="0">
                <a:solidFill>
                  <a:srgbClr val="FF0000"/>
                </a:solidFill>
              </a:rPr>
              <a:t>test data</a:t>
            </a:r>
            <a:r>
              <a:rPr kumimoji="1" lang="ko-KR" altLang="en-US" b="1" dirty="0">
                <a:solidFill>
                  <a:srgbClr val="FF0000"/>
                </a:solidFill>
              </a:rPr>
              <a:t>에는 이 </a:t>
            </a:r>
            <a:r>
              <a:rPr kumimoji="1" lang="en-US" altLang="ko-KR" b="1" dirty="0">
                <a:solidFill>
                  <a:srgbClr val="FF0000"/>
                </a:solidFill>
              </a:rPr>
              <a:t>column</a:t>
            </a:r>
            <a:r>
              <a:rPr kumimoji="1" lang="ko-KR" altLang="en-US" b="1" dirty="0">
                <a:solidFill>
                  <a:srgbClr val="FF0000"/>
                </a:solidFill>
              </a:rPr>
              <a:t>이 존재하니 없애지 않고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결측치들을</a:t>
            </a:r>
            <a:r>
              <a:rPr kumimoji="1" lang="ko-KR" altLang="en-US" b="1" dirty="0">
                <a:solidFill>
                  <a:srgbClr val="FF0000"/>
                </a:solidFill>
              </a:rPr>
              <a:t> 평균값으로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r>
              <a:rPr kumimoji="1" lang="ko-KR" altLang="en-US" b="1" dirty="0">
                <a:solidFill>
                  <a:srgbClr val="FF0000"/>
                </a:solidFill>
              </a:rPr>
              <a:t>만들어줄지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결정해야 한다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kumimoji="1" lang="en-US" altLang="ko-Kore-KR" b="1" dirty="0">
              <a:solidFill>
                <a:srgbClr val="FF0000"/>
              </a:solidFill>
            </a:endParaRPr>
          </a:p>
          <a:p>
            <a:r>
              <a:rPr kumimoji="1" lang="en-US" altLang="ko-KR" dirty="0"/>
              <a:t>92,</a:t>
            </a:r>
            <a:r>
              <a:rPr kumimoji="1" lang="ko-KR" altLang="en-US" dirty="0"/>
              <a:t> </a:t>
            </a:r>
            <a:r>
              <a:rPr kumimoji="1" lang="en-US" altLang="ko-KR" dirty="0"/>
              <a:t>93,</a:t>
            </a:r>
            <a:r>
              <a:rPr kumimoji="1" lang="ko-KR" altLang="en-US" dirty="0"/>
              <a:t> </a:t>
            </a:r>
            <a:r>
              <a:rPr kumimoji="1" lang="en-US" altLang="ko-KR" dirty="0"/>
              <a:t>94,</a:t>
            </a:r>
            <a:r>
              <a:rPr kumimoji="1" lang="ko-KR" altLang="en-US" dirty="0"/>
              <a:t> </a:t>
            </a:r>
            <a:r>
              <a:rPr kumimoji="1" lang="en-US" altLang="ko-KR" dirty="0"/>
              <a:t>95,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104,</a:t>
            </a:r>
            <a:r>
              <a:rPr kumimoji="1" lang="ko-KR" altLang="en-US" dirty="0"/>
              <a:t> </a:t>
            </a:r>
            <a:r>
              <a:rPr kumimoji="1" lang="en-US" altLang="ko-KR" dirty="0"/>
              <a:t>113,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114,</a:t>
            </a:r>
            <a:r>
              <a:rPr kumimoji="1" lang="ko-KR" altLang="en-US" dirty="0"/>
              <a:t> </a:t>
            </a:r>
            <a:r>
              <a:rPr kumimoji="1" lang="en-US" altLang="ko-KR" dirty="0"/>
              <a:t>115,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124,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125,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126,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127,,</a:t>
            </a:r>
            <a:r>
              <a:rPr kumimoji="1" lang="ko-KR" altLang="en-US" dirty="0"/>
              <a:t> </a:t>
            </a:r>
            <a:r>
              <a:rPr kumimoji="1" lang="en-US" altLang="ko-KR" dirty="0"/>
              <a:t>130,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131,</a:t>
            </a:r>
            <a:r>
              <a:rPr kumimoji="1" lang="ko-KR" altLang="en-US" dirty="0"/>
              <a:t>  </a:t>
            </a:r>
            <a:r>
              <a:rPr kumimoji="1" lang="en-US" altLang="ko-KR" dirty="0"/>
              <a:t>143,233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246,</a:t>
            </a:r>
            <a:r>
              <a:rPr kumimoji="1" lang="ko-KR" altLang="en-US" dirty="0"/>
              <a:t> </a:t>
            </a:r>
            <a:r>
              <a:rPr kumimoji="1" lang="en-US" altLang="ko-KR" dirty="0"/>
              <a:t>247,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248,</a:t>
            </a:r>
            <a:r>
              <a:rPr kumimoji="1" lang="ko-KR" altLang="en-US" dirty="0"/>
              <a:t> </a:t>
            </a:r>
            <a:r>
              <a:rPr kumimoji="1" lang="en-US" altLang="ko-KR" dirty="0"/>
              <a:t>249,</a:t>
            </a:r>
            <a:r>
              <a:rPr kumimoji="1" lang="ko-KR" altLang="en-US" dirty="0"/>
              <a:t> </a:t>
            </a:r>
            <a:r>
              <a:rPr kumimoji="1" lang="en-US" altLang="ko-KR" dirty="0"/>
              <a:t>250,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251,</a:t>
            </a:r>
            <a:r>
              <a:rPr kumimoji="1" lang="ko-KR" altLang="en-US" dirty="0"/>
              <a:t> </a:t>
            </a:r>
            <a:r>
              <a:rPr kumimoji="1" lang="en-US" altLang="ko-KR" dirty="0"/>
              <a:t>252,</a:t>
            </a:r>
            <a:r>
              <a:rPr kumimoji="1" lang="ko-KR" altLang="en-US" dirty="0"/>
              <a:t> </a:t>
            </a:r>
            <a:r>
              <a:rPr kumimoji="1" lang="en-US" altLang="ko-KR" dirty="0"/>
              <a:t>253,</a:t>
            </a:r>
            <a:r>
              <a:rPr kumimoji="1" lang="ko-KR" altLang="en-US" dirty="0"/>
              <a:t> </a:t>
            </a:r>
            <a:r>
              <a:rPr kumimoji="1" lang="en-US" altLang="ko-KR" dirty="0"/>
              <a:t>254,</a:t>
            </a:r>
            <a:r>
              <a:rPr kumimoji="1" lang="ko-KR" altLang="en-US" dirty="0"/>
              <a:t> </a:t>
            </a:r>
            <a:r>
              <a:rPr kumimoji="1" lang="en-US" altLang="ko-KR" dirty="0"/>
              <a:t>255,</a:t>
            </a:r>
            <a:r>
              <a:rPr kumimoji="1" lang="ko-KR" altLang="en-US" dirty="0"/>
              <a:t> </a:t>
            </a:r>
            <a:r>
              <a:rPr kumimoji="1" lang="en-US" altLang="ko-KR" dirty="0"/>
              <a:t>256,</a:t>
            </a:r>
            <a:r>
              <a:rPr kumimoji="1" lang="ko-KR" altLang="en-US" dirty="0"/>
              <a:t> </a:t>
            </a:r>
            <a:r>
              <a:rPr kumimoji="1" lang="en-US" altLang="ko-KR" dirty="0"/>
              <a:t>257,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258,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4572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7F4475-624E-6924-9CB6-06CDC6136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66" y="228053"/>
            <a:ext cx="5476496" cy="4351338"/>
          </a:xfrm>
        </p:spPr>
        <p:txBody>
          <a:bodyPr>
            <a:normAutofit/>
          </a:bodyPr>
          <a:lstStyle/>
          <a:p>
            <a:r>
              <a:rPr kumimoji="1" lang="ko-Kore-KR" altLang="en-US" sz="1000" dirty="0"/>
              <a:t>분류별로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결측치를</a:t>
            </a:r>
            <a:r>
              <a:rPr kumimoji="1" lang="ko-KR" altLang="en-US" sz="1000" dirty="0"/>
              <a:t> 다른 숫자로 바꿔줘야 할 것 같다</a:t>
            </a:r>
            <a:r>
              <a:rPr kumimoji="1" lang="en-US" altLang="ko-Kore-KR" sz="1000" dirty="0"/>
              <a:t>.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r>
              <a:rPr kumimoji="1" lang="en-US" altLang="ko-KR" sz="1000" dirty="0"/>
              <a:t>A_31 </a:t>
            </a:r>
            <a:r>
              <a:rPr kumimoji="1" lang="ko-KR" altLang="en-US" sz="1000" dirty="0"/>
              <a:t>제품은 </a:t>
            </a:r>
            <a:r>
              <a:rPr kumimoji="1" lang="en" altLang="ko-KR" sz="1000" dirty="0"/>
              <a:t>['T050304', 'T050307', 'T010306', 'T010305＇]</a:t>
            </a:r>
            <a:r>
              <a:rPr kumimoji="1" lang="ko-KR" altLang="en-US" sz="1000" dirty="0"/>
              <a:t> 총 </a:t>
            </a:r>
            <a:r>
              <a:rPr kumimoji="1" lang="en-US" altLang="ko-KR" sz="1000" dirty="0"/>
              <a:t>4</a:t>
            </a:r>
            <a:r>
              <a:rPr kumimoji="1" lang="ko-KR" altLang="en-US" sz="1000" dirty="0"/>
              <a:t>개의 라인을 이용</a:t>
            </a:r>
            <a:endParaRPr kumimoji="1" lang="en-US" altLang="ko-KR" sz="1000" dirty="0"/>
          </a:p>
          <a:p>
            <a:r>
              <a:rPr kumimoji="1" lang="en-US" altLang="ko-KR" sz="1000" dirty="0"/>
              <a:t>T_31 </a:t>
            </a:r>
            <a:r>
              <a:rPr kumimoji="1" lang="ko-KR" altLang="en-US" sz="1000" dirty="0"/>
              <a:t>제품은 </a:t>
            </a:r>
            <a:r>
              <a:rPr kumimoji="1" lang="en" altLang="ko-KR" sz="1000" dirty="0"/>
              <a:t>['T100304', 'T100306’] </a:t>
            </a:r>
            <a:r>
              <a:rPr kumimoji="1" lang="ko-KR" altLang="en-US" sz="1000" dirty="0"/>
              <a:t>총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개의 라인을 이용</a:t>
            </a:r>
            <a:endParaRPr kumimoji="1" lang="en-US" altLang="ko-KR" sz="1000" dirty="0"/>
          </a:p>
          <a:p>
            <a:r>
              <a:rPr kumimoji="1" lang="en-US" altLang="ko-KR" sz="1000" dirty="0"/>
              <a:t>O_31 </a:t>
            </a:r>
            <a:r>
              <a:rPr kumimoji="1" lang="ko-KR" altLang="en-US" sz="1000" dirty="0"/>
              <a:t>제품은 </a:t>
            </a:r>
            <a:r>
              <a:rPr kumimoji="1" lang="en" altLang="ko-KR" sz="1000" dirty="0"/>
              <a:t>['T100304', 'T100306’] </a:t>
            </a:r>
            <a:r>
              <a:rPr kumimoji="1" lang="ko-KR" altLang="en-US" sz="1000" dirty="0"/>
              <a:t>총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개의 라인을 이용</a:t>
            </a:r>
            <a:r>
              <a:rPr kumimoji="1" lang="en-US" altLang="ko-KR" sz="1000" dirty="0"/>
              <a:t>(T_31 </a:t>
            </a:r>
            <a:r>
              <a:rPr kumimoji="1" lang="ko-KR" altLang="en-US" sz="1000" dirty="0"/>
              <a:t>제품과 동일</a:t>
            </a:r>
            <a:r>
              <a:rPr kumimoji="1" lang="en-US" altLang="ko-KR" sz="1000" dirty="0"/>
              <a:t>)</a:t>
            </a:r>
          </a:p>
          <a:p>
            <a:endParaRPr kumimoji="1" lang="en-US" altLang="ko-KR" sz="1000" dirty="0"/>
          </a:p>
          <a:p>
            <a:r>
              <a:rPr kumimoji="1" lang="en-US" altLang="ko-KR" sz="1000" dirty="0" err="1"/>
              <a:t>train_df_pl</a:t>
            </a:r>
            <a:r>
              <a:rPr kumimoji="1" lang="en-US" altLang="ko-KR" sz="1000" dirty="0"/>
              <a:t> = </a:t>
            </a:r>
            <a:r>
              <a:rPr kumimoji="1" lang="en-US" altLang="ko-KR" sz="1000" dirty="0" err="1"/>
              <a:t>train_df</a:t>
            </a:r>
            <a:r>
              <a:rPr kumimoji="1" lang="en-US" altLang="ko-KR" sz="1000" dirty="0"/>
              <a:t>[(</a:t>
            </a:r>
            <a:r>
              <a:rPr kumimoji="1" lang="en-US" altLang="ko-KR" sz="1000" dirty="0" err="1"/>
              <a:t>train_df</a:t>
            </a:r>
            <a:r>
              <a:rPr kumimoji="1" lang="en-US" altLang="ko-KR" sz="1000" dirty="0"/>
              <a:t>['PRODUCT_CODE']=='A_31') &amp; (</a:t>
            </a:r>
            <a:r>
              <a:rPr kumimoji="1" lang="en-US" altLang="ko-KR" sz="1000" dirty="0" err="1"/>
              <a:t>train_df</a:t>
            </a:r>
            <a:r>
              <a:rPr kumimoji="1" lang="en-US" altLang="ko-KR" sz="1000" dirty="0"/>
              <a:t>['LINE']=='T010305’)]</a:t>
            </a:r>
          </a:p>
          <a:p>
            <a:r>
              <a:rPr kumimoji="1" lang="en-US" altLang="ko-KR" sz="1000" dirty="0"/>
              <a:t>A_31</a:t>
            </a:r>
            <a:r>
              <a:rPr kumimoji="1" lang="ko-KR" altLang="en-US" sz="1000" dirty="0"/>
              <a:t>이면서 </a:t>
            </a:r>
            <a:r>
              <a:rPr kumimoji="1" lang="en-US" altLang="ko-KR" sz="1000" dirty="0"/>
              <a:t>T010305</a:t>
            </a:r>
            <a:r>
              <a:rPr kumimoji="1" lang="ko-KR" altLang="en-US" sz="1000" dirty="0"/>
              <a:t> 는 </a:t>
            </a:r>
            <a:r>
              <a:rPr kumimoji="1" lang="en-US" altLang="ko-KR" sz="1000" dirty="0"/>
              <a:t>X_1~245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결측치</a:t>
            </a:r>
            <a:endParaRPr kumimoji="1" lang="en-US" altLang="ko-KR" sz="1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7F8D240-6273-2A00-5DEF-308D0FBD3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9680"/>
              </p:ext>
            </p:extLst>
          </p:nvPr>
        </p:nvGraphicFramePr>
        <p:xfrm>
          <a:off x="-73892" y="1476622"/>
          <a:ext cx="127852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584">
                  <a:extLst>
                    <a:ext uri="{9D8B030D-6E8A-4147-A177-3AD203B41FA5}">
                      <a16:colId xmlns:a16="http://schemas.microsoft.com/office/drawing/2014/main" val="2356634502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2543807425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1009541549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698792499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1742061307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2041570902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2532073810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2900669548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1094570611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747809646"/>
                    </a:ext>
                  </a:extLst>
                </a:gridCol>
                <a:gridCol w="1156468">
                  <a:extLst>
                    <a:ext uri="{9D8B030D-6E8A-4147-A177-3AD203B41FA5}">
                      <a16:colId xmlns:a16="http://schemas.microsoft.com/office/drawing/2014/main" val="2743932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1~127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128~129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130~131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132~245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246~339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339~342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r>
                        <a:rPr lang="en-US" altLang="ko-KR" dirty="0"/>
                        <a:t>43~355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356~358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359~372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r>
                        <a:rPr lang="en-US" altLang="ko-KR" dirty="0"/>
                        <a:t>72~937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91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 T010305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1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 T010306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5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 T050304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38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 T050307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76407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DC7D03-C9AC-E7B0-CC2F-CF4EAD944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470835"/>
              </p:ext>
            </p:extLst>
          </p:nvPr>
        </p:nvGraphicFramePr>
        <p:xfrm>
          <a:off x="-296632" y="3410857"/>
          <a:ext cx="13170799" cy="2949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767">
                  <a:extLst>
                    <a:ext uri="{9D8B030D-6E8A-4147-A177-3AD203B41FA5}">
                      <a16:colId xmlns:a16="http://schemas.microsoft.com/office/drawing/2014/main" val="2356634502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2543807425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445665689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1581775223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1009541549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698792499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1742061307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2041570902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2532073810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2900669548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1094570611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747809646"/>
                    </a:ext>
                  </a:extLst>
                </a:gridCol>
                <a:gridCol w="1008836">
                  <a:extLst>
                    <a:ext uri="{9D8B030D-6E8A-4147-A177-3AD203B41FA5}">
                      <a16:colId xmlns:a16="http://schemas.microsoft.com/office/drawing/2014/main" val="2743932259"/>
                    </a:ext>
                  </a:extLst>
                </a:gridCol>
              </a:tblGrid>
              <a:tr h="388983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~91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93~103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105~125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126~383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384</a:t>
                      </a:r>
                      <a:r>
                        <a:rPr lang="en-US" altLang="ko-KR" dirty="0"/>
                        <a:t>~399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r>
                        <a:rPr lang="en-US" altLang="ko-KR" dirty="0"/>
                        <a:t>00~405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406~441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r>
                        <a:rPr lang="en-US" altLang="ko-KR" dirty="0"/>
                        <a:t>42~471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472~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41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 T100304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23</a:t>
                      </a:r>
                      <a:r>
                        <a:rPr lang="ko-KR" altLang="en-US" dirty="0"/>
                        <a:t>행 </a:t>
                      </a:r>
                      <a:r>
                        <a:rPr lang="ko-KR" altLang="en-US" dirty="0" err="1"/>
                        <a:t>결측치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23</a:t>
                      </a:r>
                      <a:r>
                        <a:rPr lang="ko-KR" altLang="en-US" dirty="0"/>
                        <a:t>행 </a:t>
                      </a:r>
                      <a:r>
                        <a:rPr lang="ko-KR" altLang="en-US" dirty="0" err="1"/>
                        <a:t>결측치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04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 T100306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091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 T100304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06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 T100306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815456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16BB7CF-8AFC-A13A-E04C-8B95F44D60B0}"/>
              </a:ext>
            </a:extLst>
          </p:cNvPr>
          <p:cNvSpPr txBox="1">
            <a:spLocks/>
          </p:cNvSpPr>
          <p:nvPr/>
        </p:nvSpPr>
        <p:spPr>
          <a:xfrm>
            <a:off x="6096000" y="228053"/>
            <a:ext cx="54764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400" dirty="0"/>
              <a:t>-70, -53</a:t>
            </a:r>
            <a:r>
              <a:rPr kumimoji="1" lang="ko-KR" altLang="en-US" sz="1400" dirty="0"/>
              <a:t> 등 음수 존재</a:t>
            </a:r>
            <a:endParaRPr kumimoji="1" lang="en-US" altLang="ko-KR" sz="1400" dirty="0"/>
          </a:p>
          <a:p>
            <a:r>
              <a:rPr kumimoji="1" lang="ko-KR" altLang="en-US" sz="1050" b="1" dirty="0">
                <a:solidFill>
                  <a:srgbClr val="C00000"/>
                </a:solidFill>
              </a:rPr>
              <a:t>***</a:t>
            </a:r>
            <a:r>
              <a:rPr kumimoji="1" lang="en-US" altLang="ko-Kore-KR" sz="1050" dirty="0"/>
              <a:t>T T100304 2</a:t>
            </a:r>
            <a:r>
              <a:rPr kumimoji="1" lang="en-US" altLang="ko-KR" sz="1050" dirty="0"/>
              <a:t>3</a:t>
            </a:r>
            <a:r>
              <a:rPr kumimoji="1" lang="ko-KR" altLang="en-US" sz="1050" dirty="0"/>
              <a:t>번째 </a:t>
            </a:r>
            <a:r>
              <a:rPr kumimoji="1" lang="en-US" altLang="ko-KR" sz="1050" dirty="0"/>
              <a:t>row</a:t>
            </a:r>
            <a:r>
              <a:rPr kumimoji="1" lang="ko-KR" altLang="en-US" sz="1050" dirty="0"/>
              <a:t>에서 많은 값들이 </a:t>
            </a:r>
            <a:r>
              <a:rPr kumimoji="1" lang="ko-KR" altLang="en-US" sz="1050" dirty="0" err="1"/>
              <a:t>결측치로</a:t>
            </a:r>
            <a:r>
              <a:rPr kumimoji="1" lang="ko-KR" altLang="en-US" sz="1050" dirty="0"/>
              <a:t> 들어가 있음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규칙에 맞지 않게</a:t>
            </a:r>
            <a:r>
              <a:rPr kumimoji="1" lang="en-US" altLang="ko-KR" sz="1050" dirty="0"/>
              <a:t>)</a:t>
            </a:r>
            <a:r>
              <a:rPr kumimoji="1" lang="ko-KR" altLang="en-US" sz="1050" dirty="0"/>
              <a:t> 이건 따로</a:t>
            </a:r>
            <a:r>
              <a:rPr kumimoji="1" lang="en-US" altLang="ko-KR" sz="1050" dirty="0"/>
              <a:t>,,,,</a:t>
            </a:r>
            <a:r>
              <a:rPr kumimoji="1" lang="ko-KR" altLang="en-US" sz="1050" dirty="0"/>
              <a:t>평균값처리</a:t>
            </a:r>
            <a:r>
              <a:rPr kumimoji="1" lang="en-US" altLang="ko-KR" sz="1050" dirty="0"/>
              <a:t>?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–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23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row</a:t>
            </a:r>
            <a:r>
              <a:rPr kumimoji="1" lang="ko-KR" altLang="en-US" sz="1050" dirty="0"/>
              <a:t>는 부적합 판정 </a:t>
            </a:r>
            <a:r>
              <a:rPr kumimoji="1" lang="en-US" altLang="ko-KR" sz="1050" dirty="0" err="1"/>
              <a:t>Y_Class</a:t>
            </a:r>
            <a:r>
              <a:rPr kumimoji="1" lang="en-US" altLang="ko-KR" sz="1050" dirty="0"/>
              <a:t> 0</a:t>
            </a:r>
            <a:r>
              <a:rPr kumimoji="1" lang="ko-KR" altLang="en-US" sz="1050" dirty="0"/>
              <a:t>이다</a:t>
            </a:r>
            <a:r>
              <a:rPr kumimoji="1" lang="en-US" altLang="ko-KR" sz="1050" dirty="0"/>
              <a:t>.</a:t>
            </a:r>
            <a:endParaRPr kumimoji="1" lang="ko-Kore-KR" altLang="en-US" sz="105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EB9031D-2422-7189-451D-7EA4F6485E91}"/>
              </a:ext>
            </a:extLst>
          </p:cNvPr>
          <p:cNvGrpSpPr/>
          <p:nvPr/>
        </p:nvGrpSpPr>
        <p:grpSpPr>
          <a:xfrm>
            <a:off x="-296632" y="6298580"/>
            <a:ext cx="10407512" cy="3545013"/>
            <a:chOff x="2146727" y="5882846"/>
            <a:chExt cx="8523373" cy="2727034"/>
          </a:xfrm>
        </p:grpSpPr>
        <p:pic>
          <p:nvPicPr>
            <p:cNvPr id="9" name="그림 8" descr="테이블이(가) 표시된 사진&#10;&#10;자동 생성된 설명">
              <a:extLst>
                <a:ext uri="{FF2B5EF4-FFF2-40B4-BE49-F238E27FC236}">
                  <a16:creationId xmlns:a16="http://schemas.microsoft.com/office/drawing/2014/main" id="{E44E9501-800D-A372-DCF3-4FC5A6713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7700" y="5882846"/>
              <a:ext cx="7772400" cy="2727034"/>
            </a:xfrm>
            <a:prstGeom prst="rect">
              <a:avLst/>
            </a:prstGeom>
          </p:spPr>
        </p:pic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1EA5D91C-34E5-6FBB-8807-D386CF4AB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727" y="5955416"/>
              <a:ext cx="3176885" cy="2654464"/>
            </a:xfrm>
            <a:prstGeom prst="rect">
              <a:avLst/>
            </a:prstGeom>
          </p:spPr>
        </p:pic>
      </p:grp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F305C2E4-DC86-4068-DABF-7B3051439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463477"/>
              </p:ext>
            </p:extLst>
          </p:nvPr>
        </p:nvGraphicFramePr>
        <p:xfrm>
          <a:off x="2303860" y="9843593"/>
          <a:ext cx="1040751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939">
                  <a:extLst>
                    <a:ext uri="{9D8B030D-6E8A-4147-A177-3AD203B41FA5}">
                      <a16:colId xmlns:a16="http://schemas.microsoft.com/office/drawing/2014/main" val="3507221126"/>
                    </a:ext>
                  </a:extLst>
                </a:gridCol>
                <a:gridCol w="1300939">
                  <a:extLst>
                    <a:ext uri="{9D8B030D-6E8A-4147-A177-3AD203B41FA5}">
                      <a16:colId xmlns:a16="http://schemas.microsoft.com/office/drawing/2014/main" val="2459656248"/>
                    </a:ext>
                  </a:extLst>
                </a:gridCol>
                <a:gridCol w="1300939">
                  <a:extLst>
                    <a:ext uri="{9D8B030D-6E8A-4147-A177-3AD203B41FA5}">
                      <a16:colId xmlns:a16="http://schemas.microsoft.com/office/drawing/2014/main" val="2561528633"/>
                    </a:ext>
                  </a:extLst>
                </a:gridCol>
                <a:gridCol w="1300939">
                  <a:extLst>
                    <a:ext uri="{9D8B030D-6E8A-4147-A177-3AD203B41FA5}">
                      <a16:colId xmlns:a16="http://schemas.microsoft.com/office/drawing/2014/main" val="1387181751"/>
                    </a:ext>
                  </a:extLst>
                </a:gridCol>
                <a:gridCol w="1300939">
                  <a:extLst>
                    <a:ext uri="{9D8B030D-6E8A-4147-A177-3AD203B41FA5}">
                      <a16:colId xmlns:a16="http://schemas.microsoft.com/office/drawing/2014/main" val="1704155158"/>
                    </a:ext>
                  </a:extLst>
                </a:gridCol>
                <a:gridCol w="1300939">
                  <a:extLst>
                    <a:ext uri="{9D8B030D-6E8A-4147-A177-3AD203B41FA5}">
                      <a16:colId xmlns:a16="http://schemas.microsoft.com/office/drawing/2014/main" val="3051077977"/>
                    </a:ext>
                  </a:extLst>
                </a:gridCol>
                <a:gridCol w="1300939">
                  <a:extLst>
                    <a:ext uri="{9D8B030D-6E8A-4147-A177-3AD203B41FA5}">
                      <a16:colId xmlns:a16="http://schemas.microsoft.com/office/drawing/2014/main" val="3074556405"/>
                    </a:ext>
                  </a:extLst>
                </a:gridCol>
                <a:gridCol w="1300939">
                  <a:extLst>
                    <a:ext uri="{9D8B030D-6E8A-4147-A177-3AD203B41FA5}">
                      <a16:colId xmlns:a16="http://schemas.microsoft.com/office/drawing/2014/main" val="951882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1~92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93~95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96~103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105~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82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T T100304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76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O T100304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932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029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CCA3E-C930-E9A0-452E-B145CB84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FCE36DF3-19E5-FFED-D0C5-BF91835F1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86" y="365125"/>
            <a:ext cx="10515600" cy="39063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B978A-6E51-A192-45D5-CE6A09219B8C}"/>
              </a:ext>
            </a:extLst>
          </p:cNvPr>
          <p:cNvSpPr txBox="1"/>
          <p:nvPr/>
        </p:nvSpPr>
        <p:spPr>
          <a:xfrm>
            <a:off x="1756229" y="4659086"/>
            <a:ext cx="8935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이렇게 같은 </a:t>
            </a:r>
            <a:r>
              <a:rPr kumimoji="1" lang="ko-KR" altLang="en-US" dirty="0" err="1"/>
              <a:t>조건인데도</a:t>
            </a:r>
            <a:r>
              <a:rPr kumimoji="1" lang="ko-KR" altLang="en-US" dirty="0"/>
              <a:t> 어떤 </a:t>
            </a:r>
            <a:r>
              <a:rPr kumimoji="1" lang="en-US" altLang="ko-KR" dirty="0"/>
              <a:t>row</a:t>
            </a:r>
            <a:r>
              <a:rPr kumimoji="1" lang="ko-KR" altLang="en-US" dirty="0"/>
              <a:t>들은 측정이 안되고 어떤 </a:t>
            </a:r>
            <a:r>
              <a:rPr kumimoji="1" lang="en-US" altLang="ko-KR" dirty="0"/>
              <a:t>row</a:t>
            </a:r>
            <a:r>
              <a:rPr kumimoji="1" lang="ko-KR" altLang="en-US" dirty="0"/>
              <a:t>들은 측정이 되기도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어떻게 처리해줄지 고민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1619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37EA7AFC-8B99-A1FA-96E8-8988EE182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463" y="365125"/>
            <a:ext cx="77997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B2794-A4CA-11D8-B9BE-A0D6A625D515}"/>
              </a:ext>
            </a:extLst>
          </p:cNvPr>
          <p:cNvSpPr txBox="1"/>
          <p:nvPr/>
        </p:nvSpPr>
        <p:spPr>
          <a:xfrm>
            <a:off x="2177143" y="5442857"/>
            <a:ext cx="685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T100306 </a:t>
            </a:r>
            <a:r>
              <a:rPr kumimoji="1" lang="ko-KR" altLang="en-US" dirty="0"/>
              <a:t>라인에서 측정되는 값이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확실히 </a:t>
            </a:r>
            <a:r>
              <a:rPr kumimoji="1" lang="en-US" altLang="ko-KR" dirty="0"/>
              <a:t>T100304</a:t>
            </a:r>
            <a:r>
              <a:rPr kumimoji="1" lang="ko-KR" altLang="en-US" dirty="0"/>
              <a:t>와 구분된다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18904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CFBFF-C73C-45EC-24F9-AD0BC2CF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8C4A9-3DAA-A887-1AAD-D7BF000B3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한 행에서 모든 </a:t>
            </a:r>
            <a:r>
              <a:rPr kumimoji="1" lang="ko-KR" altLang="en-US" dirty="0" err="1"/>
              <a:t>ㅍ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NaN</a:t>
            </a:r>
            <a:r>
              <a:rPr kumimoji="1" lang="ko-KR" altLang="en-US" dirty="0"/>
              <a:t>이라면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-10000</a:t>
            </a:r>
            <a:r>
              <a:rPr kumimoji="1" lang="ko-KR" altLang="en-US" dirty="0"/>
              <a:t>이라는 수치를 넣어줄까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파이</a:t>
            </a:r>
            <a:r>
              <a:rPr kumimoji="1" lang="en-US" altLang="ko-KR" dirty="0"/>
              <a:t>?,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한 행에서 실수로 측정되지 않은 것 같은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들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NaN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57278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AF09CAA3-E9DD-5E12-2871-65B8F7EA0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100" y="640897"/>
            <a:ext cx="5168900" cy="1676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35853-5707-17D0-D5D4-C10969593AB6}"/>
              </a:ext>
            </a:extLst>
          </p:cNvPr>
          <p:cNvSpPr txBox="1"/>
          <p:nvPr/>
        </p:nvSpPr>
        <p:spPr>
          <a:xfrm>
            <a:off x="927100" y="2438401"/>
            <a:ext cx="103341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일단 제품 별로 </a:t>
            </a:r>
            <a:r>
              <a:rPr kumimoji="1" lang="en-US" altLang="ko-KR" dirty="0" err="1"/>
              <a:t>dataframe</a:t>
            </a:r>
            <a:r>
              <a:rPr kumimoji="1" lang="ko-KR" altLang="en-US" dirty="0"/>
              <a:t>을 나누고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A </a:t>
            </a:r>
            <a:r>
              <a:rPr kumimoji="1" lang="en-US" altLang="ko-KR" dirty="0" err="1"/>
              <a:t>dataframe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T </a:t>
            </a:r>
            <a:r>
              <a:rPr kumimoji="1" lang="en-US" altLang="ko-KR" dirty="0" err="1"/>
              <a:t>dataframe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O </a:t>
            </a:r>
            <a:r>
              <a:rPr kumimoji="1" lang="en-US" altLang="ko-KR" dirty="0" err="1"/>
              <a:t>dataframe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그 나뉜 </a:t>
            </a:r>
            <a:r>
              <a:rPr kumimoji="1" lang="en-US" altLang="ko-KR" dirty="0" err="1"/>
              <a:t>dataframe</a:t>
            </a:r>
            <a:r>
              <a:rPr kumimoji="1" lang="ko-KR" altLang="en-US" dirty="0"/>
              <a:t>에서 모든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NaN</a:t>
            </a:r>
            <a:r>
              <a:rPr kumimoji="1" lang="ko-KR" altLang="en-US" dirty="0"/>
              <a:t>인 행은 </a:t>
            </a:r>
            <a:r>
              <a:rPr kumimoji="1" lang="en-US" altLang="ko-KR" dirty="0"/>
              <a:t>-10000</a:t>
            </a:r>
            <a:r>
              <a:rPr kumimoji="1" lang="ko-KR" altLang="en-US" dirty="0"/>
              <a:t>을 넣어주고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값은 </a:t>
            </a:r>
            <a:r>
              <a:rPr kumimoji="1" lang="en-US" altLang="ko-KR" dirty="0"/>
              <a:t>A, T, O </a:t>
            </a:r>
            <a:r>
              <a:rPr kumimoji="1" lang="ko-KR" altLang="en-US" dirty="0"/>
              <a:t>별로 각각 다르다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	ex) A: - 10000 // T: -20000 // O: -30000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라인별로 나누었을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값이 들어가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행은 </a:t>
            </a:r>
            <a:r>
              <a:rPr kumimoji="1" lang="en-US" altLang="ko-KR" dirty="0" err="1"/>
              <a:t>Y_Class</a:t>
            </a:r>
            <a:r>
              <a:rPr kumimoji="1" lang="ko-KR" altLang="en-US" dirty="0"/>
              <a:t>에 따라서 분류하고 각각 들어간 그 값들로 평균값을 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Y_Class</a:t>
            </a:r>
            <a:r>
              <a:rPr kumimoji="1" lang="en-US" altLang="ko-KR" dirty="0"/>
              <a:t> </a:t>
            </a:r>
            <a:r>
              <a:rPr kumimoji="1" lang="ko-KR" altLang="en-US" dirty="0"/>
              <a:t>별로 평균값을 넣어준다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Ex)A </a:t>
            </a:r>
            <a:r>
              <a:rPr kumimoji="1" lang="ko-Kore-KR" altLang="en-US" dirty="0"/>
              <a:t>제품에서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1~127 x feature</a:t>
            </a:r>
            <a:r>
              <a:rPr kumimoji="1" lang="ko-KR" altLang="en-US" dirty="0"/>
              <a:t>들은 모두 </a:t>
            </a:r>
            <a:r>
              <a:rPr kumimoji="1" lang="ko-KR" altLang="en-US" dirty="0" err="1"/>
              <a:t>결측치가</a:t>
            </a:r>
            <a:r>
              <a:rPr kumimoji="1" lang="ko-KR" altLang="en-US" dirty="0"/>
              <a:t> 들어가 있으므로 모두 </a:t>
            </a:r>
            <a:r>
              <a:rPr kumimoji="1" lang="en-US" altLang="ko-KR" dirty="0"/>
              <a:t>-10000</a:t>
            </a:r>
            <a:r>
              <a:rPr kumimoji="1" lang="ko-KR" altLang="en-US" dirty="0"/>
              <a:t>을 넣어주고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ore-KR" dirty="0"/>
              <a:t>A </a:t>
            </a:r>
            <a:r>
              <a:rPr kumimoji="1" lang="ko-KR" altLang="en-US" dirty="0"/>
              <a:t>제품에서 </a:t>
            </a:r>
            <a:r>
              <a:rPr kumimoji="1" lang="en-US" altLang="ko-KR" dirty="0"/>
              <a:t>128~129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T050304</a:t>
            </a:r>
            <a:r>
              <a:rPr kumimoji="1" lang="ko-KR" altLang="en-US" dirty="0"/>
              <a:t> 라인에서 값이 들어가 있으므로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dataframe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T050304&amp;Y_Class</a:t>
            </a:r>
            <a:r>
              <a:rPr kumimoji="1" lang="ko-KR" altLang="en-US" dirty="0"/>
              <a:t>로 나누어서 각각의 평균값들을 계산해 각각에 넣어준다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02880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8469DFD-C135-AEAF-2A73-B299B0ABB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120" y="609033"/>
            <a:ext cx="10336735" cy="56399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B74BE-2E09-4F84-4D3A-AC9E97B2D868}"/>
              </a:ext>
            </a:extLst>
          </p:cNvPr>
          <p:cNvSpPr txBox="1"/>
          <p:nvPr/>
        </p:nvSpPr>
        <p:spPr>
          <a:xfrm>
            <a:off x="7126514" y="1814286"/>
            <a:ext cx="79223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두</a:t>
            </a:r>
            <a:r>
              <a:rPr kumimoji="1" lang="ko-KR" altLang="en-US" dirty="0"/>
              <a:t> 함수에 </a:t>
            </a:r>
            <a:r>
              <a:rPr kumimoji="1" lang="en-US" altLang="ko-KR" dirty="0" err="1"/>
              <a:t>train_df_a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train_df_t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train_df_o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en-US" altLang="ko-KR" dirty="0" err="1"/>
              <a:t>dataframe</a:t>
            </a:r>
            <a:r>
              <a:rPr kumimoji="1" lang="ko-KR" altLang="en-US" dirty="0"/>
              <a:t>을 넣어서 돌려주면 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 err="1"/>
              <a:t>Test_df</a:t>
            </a:r>
            <a:r>
              <a:rPr kumimoji="1" lang="ko-KR" altLang="en-US" dirty="0"/>
              <a:t>에도 적용해줘야 할까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적용해줘야 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test_df</a:t>
            </a:r>
            <a:r>
              <a:rPr kumimoji="1" lang="ko-KR" altLang="en-US" dirty="0"/>
              <a:t>에서는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똑같이 채워줄 수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일단 첫번째 함수는 똑같이 </a:t>
            </a:r>
            <a:r>
              <a:rPr kumimoji="1" lang="ko-KR" altLang="en-US" dirty="0" err="1"/>
              <a:t>적용가능하다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두번째 함수는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Y_Class</a:t>
            </a:r>
            <a:r>
              <a:rPr kumimoji="1" lang="ko-KR" altLang="en-US" dirty="0"/>
              <a:t>와 상관없이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그 행의 </a:t>
            </a:r>
            <a:r>
              <a:rPr kumimoji="1" lang="en-US" altLang="ko-KR" dirty="0"/>
              <a:t>mean</a:t>
            </a:r>
            <a:r>
              <a:rPr kumimoji="1" lang="ko-KR" altLang="en-US" dirty="0"/>
              <a:t>값을 넣어줄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원래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값이었으므로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없는 숫자라고 치고 들어가는 것인데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다른 </a:t>
            </a:r>
            <a:endParaRPr kumimoji="1" lang="en-US" altLang="ko-KR" dirty="0"/>
          </a:p>
          <a:p>
            <a:r>
              <a:rPr kumimoji="1" lang="ko-KR" altLang="en-US" dirty="0"/>
              <a:t>라인의 값과 비슷하게 넣어준다고 해도 그 값들로 인해 제품 품질에 큰 영향을</a:t>
            </a:r>
            <a:endParaRPr kumimoji="1" lang="en-US" altLang="ko-KR" dirty="0"/>
          </a:p>
          <a:p>
            <a:r>
              <a:rPr kumimoji="1" lang="ko-KR" altLang="en-US" dirty="0"/>
              <a:t>줄 것 같지 않다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7562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AE885-823B-D806-E017-EA07DA0E2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286"/>
            <a:ext cx="10515600" cy="5886677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현재</a:t>
            </a:r>
            <a:r>
              <a:rPr kumimoji="1" lang="ko-KR" altLang="en-US" sz="2400" dirty="0"/>
              <a:t> 데이터분석 </a:t>
            </a:r>
            <a:r>
              <a:rPr kumimoji="1" lang="en-US" altLang="ko-KR" sz="2400" dirty="0"/>
              <a:t>+</a:t>
            </a:r>
            <a:r>
              <a:rPr kumimoji="1" lang="ko-KR" altLang="en-US" sz="2400" dirty="0"/>
              <a:t> 데이터 </a:t>
            </a:r>
            <a:r>
              <a:rPr kumimoji="1" lang="ko-KR" altLang="en-US" sz="2400" dirty="0" err="1"/>
              <a:t>전처리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다시한</a:t>
            </a:r>
            <a:r>
              <a:rPr kumimoji="1" lang="ko-KR" altLang="en-US" sz="2400" dirty="0"/>
              <a:t> 데이터로 학습을 진행할 것이다</a:t>
            </a:r>
            <a:r>
              <a:rPr kumimoji="1" lang="en-US" altLang="ko-KR" sz="2400" dirty="0"/>
              <a:t>.</a:t>
            </a:r>
          </a:p>
          <a:p>
            <a:r>
              <a:rPr kumimoji="1" lang="ko-KR" altLang="en-US" sz="2400" dirty="0"/>
              <a:t>모델은 </a:t>
            </a:r>
            <a:r>
              <a:rPr kumimoji="1" lang="en-US" altLang="ko-KR" sz="2400" dirty="0" err="1"/>
              <a:t>RandomForest</a:t>
            </a:r>
            <a:r>
              <a:rPr kumimoji="1" lang="ko-KR" altLang="en-US" sz="2400" dirty="0"/>
              <a:t>로 한다</a:t>
            </a:r>
            <a:r>
              <a:rPr kumimoji="1" lang="en-US" altLang="ko-KR" sz="2400" dirty="0"/>
              <a:t>.</a:t>
            </a:r>
          </a:p>
          <a:p>
            <a:r>
              <a:rPr kumimoji="1" lang="ko-KR" altLang="en-US" sz="2400" dirty="0"/>
              <a:t>아직 </a:t>
            </a:r>
            <a:r>
              <a:rPr kumimoji="1" lang="ko-KR" altLang="en-US" sz="2400" dirty="0" err="1"/>
              <a:t>랜덤포레스트</a:t>
            </a:r>
            <a:r>
              <a:rPr kumimoji="1" lang="ko-KR" altLang="en-US" sz="2400" dirty="0"/>
              <a:t> 모델이나 최적화 모델에 대해 자세히 모르므로</a:t>
            </a:r>
            <a:endParaRPr kumimoji="1" lang="en-US" altLang="ko-KR" sz="2400" dirty="0"/>
          </a:p>
          <a:p>
            <a:r>
              <a:rPr kumimoji="1" lang="en-US" altLang="ko-KR" sz="2400" dirty="0"/>
              <a:t>Train data</a:t>
            </a:r>
            <a:r>
              <a:rPr kumimoji="1" lang="ko-KR" altLang="en-US" sz="2400" dirty="0"/>
              <a:t>을 </a:t>
            </a:r>
            <a:r>
              <a:rPr kumimoji="1" lang="en-US" altLang="ko-KR" sz="2400" dirty="0"/>
              <a:t>8:2</a:t>
            </a:r>
            <a:r>
              <a:rPr kumimoji="1" lang="ko-KR" altLang="en-US" sz="2400" dirty="0"/>
              <a:t> 비율로 </a:t>
            </a:r>
            <a:r>
              <a:rPr kumimoji="1" lang="en-US" altLang="ko-KR" sz="2400" dirty="0"/>
              <a:t>train</a:t>
            </a:r>
            <a:r>
              <a:rPr kumimoji="1" lang="ko-KR" altLang="en-US" sz="2400" dirty="0"/>
              <a:t>과 </a:t>
            </a:r>
            <a:r>
              <a:rPr kumimoji="1" lang="en-US" altLang="ko-KR" sz="2400" dirty="0"/>
              <a:t>test data</a:t>
            </a:r>
            <a:r>
              <a:rPr kumimoji="1" lang="ko-KR" altLang="en-US" sz="2400" dirty="0"/>
              <a:t>로 나누어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gridsearch&amp;randomsearch&amp;bayesianoptimization</a:t>
            </a:r>
            <a:r>
              <a:rPr kumimoji="1" lang="ko-KR" altLang="en-US" sz="2400" dirty="0"/>
              <a:t>의 </a:t>
            </a:r>
            <a:r>
              <a:rPr kumimoji="1" lang="en-US" altLang="ko-KR" sz="2400" dirty="0"/>
              <a:t>macro f1score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각각 예측해보겠다</a:t>
            </a:r>
            <a:r>
              <a:rPr kumimoji="1" lang="en-US" altLang="ko-KR" sz="2400" dirty="0"/>
              <a:t>.</a:t>
            </a:r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13238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697B4-91B4-DD2A-7825-27E57152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solidFill>
                  <a:srgbClr val="C00000"/>
                </a:solidFill>
                <a:highlight>
                  <a:srgbClr val="FF0000"/>
                </a:highlight>
              </a:rPr>
              <a:t>***참고 블로그</a:t>
            </a:r>
            <a:endParaRPr kumimoji="1" lang="ko-Kore-KR" altLang="en-US" sz="4000" dirty="0">
              <a:solidFill>
                <a:srgbClr val="C00000"/>
              </a:solidFill>
              <a:highlight>
                <a:srgbClr val="FF000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FB0216-EFF1-C40D-F974-B26E097C4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>
                <a:hlinkClick r:id="rId2"/>
              </a:rPr>
              <a:t>https://rfriend.tistory.com/450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dataframe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행개수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열개수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세기</a:t>
            </a:r>
            <a:endParaRPr kumimoji="1" lang="en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53936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FA092-0B12-7894-378F-09186A45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751C6-F90D-D8D1-5384-0102A2D27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8218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B095-9CF6-733C-4214-D24594A2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t14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1900B-E29A-BA91-7E16-8BDA452F0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다시만든</a:t>
            </a:r>
            <a:r>
              <a:rPr kumimoji="1" lang="ko-KR" altLang="en-US" dirty="0"/>
              <a:t> 데이터로 </a:t>
            </a:r>
            <a:r>
              <a:rPr kumimoji="1" lang="en-US" altLang="ko-KR" dirty="0"/>
              <a:t>XGBOOST</a:t>
            </a:r>
            <a:r>
              <a:rPr kumimoji="1" lang="ko-KR" altLang="en-US" dirty="0"/>
              <a:t>에 넣어보겠다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전처리한 데이터로 했더니 성능이 더 안 나온다</a:t>
            </a:r>
            <a:r>
              <a:rPr kumimoji="1" lang="en-US" altLang="ko-KR" dirty="0"/>
              <a:t>……..</a:t>
            </a:r>
          </a:p>
          <a:p>
            <a:r>
              <a:rPr kumimoji="1" lang="ko-KR" altLang="en-US" dirty="0"/>
              <a:t>전처리한 데이터와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안 한 데이터 둘 다에 </a:t>
            </a:r>
            <a:r>
              <a:rPr kumimoji="1" lang="en-US" altLang="ko-KR" dirty="0" err="1"/>
              <a:t>Y_Quality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예측해서</a:t>
            </a:r>
            <a:endParaRPr kumimoji="1" lang="en-US" altLang="ko-KR" dirty="0"/>
          </a:p>
          <a:p>
            <a:r>
              <a:rPr kumimoji="1" lang="ko-KR" altLang="en-US" dirty="0"/>
              <a:t>분류하도록 해보겠다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t10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GMB_randomsearch</a:t>
            </a:r>
            <a:r>
              <a:rPr kumimoji="1" lang="ko-KR" altLang="en-US" dirty="0"/>
              <a:t>가 성능이 잘 나와서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하지 않은 데이터로 </a:t>
            </a:r>
            <a:r>
              <a:rPr kumimoji="1" lang="en-US" altLang="ko-KR" dirty="0" err="1"/>
              <a:t>iter</a:t>
            </a:r>
            <a:r>
              <a:rPr kumimoji="1" lang="ko-KR" altLang="en-US" dirty="0"/>
              <a:t>바꿔서 다시 비교해보겠다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전처리한 데이터로 바꿔서 </a:t>
            </a:r>
            <a:r>
              <a:rPr kumimoji="1" lang="en-US" altLang="ko-KR" dirty="0"/>
              <a:t>iter50 GBM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randomsearch</a:t>
            </a:r>
            <a:r>
              <a:rPr kumimoji="1" lang="ko-KR" altLang="en-US" dirty="0"/>
              <a:t>로 학습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967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CC2A2-F3CD-ECAA-16AB-C2519088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7498E7E-25F7-F6A5-F2DC-06D339A27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679" y="288925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D4BDE-F0EA-3F85-66F8-0C5DAA007D77}"/>
              </a:ext>
            </a:extLst>
          </p:cNvPr>
          <p:cNvSpPr txBox="1"/>
          <p:nvPr/>
        </p:nvSpPr>
        <p:spPr>
          <a:xfrm>
            <a:off x="2210228" y="1780480"/>
            <a:ext cx="100247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Outlier </a:t>
            </a:r>
            <a:r>
              <a:rPr kumimoji="1" lang="ko-Kore-KR" altLang="en-US" b="1" dirty="0">
                <a:solidFill>
                  <a:srgbClr val="C00000"/>
                </a:solidFill>
              </a:rPr>
              <a:t>존재하는</a:t>
            </a:r>
            <a:r>
              <a:rPr kumimoji="1" lang="ko-KR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ko-KR" b="1" dirty="0">
                <a:solidFill>
                  <a:srgbClr val="C00000"/>
                </a:solidFill>
              </a:rPr>
              <a:t>column </a:t>
            </a:r>
            <a:r>
              <a:rPr kumimoji="1" lang="ko-KR" altLang="en-US" b="1" dirty="0">
                <a:solidFill>
                  <a:srgbClr val="C00000"/>
                </a:solidFill>
              </a:rPr>
              <a:t>이 </a:t>
            </a:r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  <a:r>
              <a:rPr kumimoji="1" lang="ko-KR" altLang="en-US" b="1" dirty="0">
                <a:solidFill>
                  <a:srgbClr val="C00000"/>
                </a:solidFill>
              </a:rPr>
              <a:t>들은 모두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결측치로</a:t>
            </a:r>
            <a:r>
              <a:rPr kumimoji="1" lang="ko-KR" altLang="en-US" b="1" dirty="0">
                <a:solidFill>
                  <a:srgbClr val="C00000"/>
                </a:solidFill>
              </a:rPr>
              <a:t> 만들어주고</a:t>
            </a:r>
            <a:r>
              <a:rPr kumimoji="1" lang="en-US" altLang="ko-KR" b="1" dirty="0">
                <a:solidFill>
                  <a:srgbClr val="C00000"/>
                </a:solidFill>
              </a:rPr>
              <a:t>,</a:t>
            </a:r>
            <a:r>
              <a:rPr kumimoji="1" lang="ko-KR" altLang="en-US" b="1" dirty="0">
                <a:solidFill>
                  <a:srgbClr val="C00000"/>
                </a:solidFill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결측치들을</a:t>
            </a:r>
            <a:r>
              <a:rPr kumimoji="1" lang="ko-KR" altLang="en-US" b="1" dirty="0">
                <a:solidFill>
                  <a:srgbClr val="C00000"/>
                </a:solidFill>
              </a:rPr>
              <a:t> 평균값으로 대체한다</a:t>
            </a:r>
            <a:r>
              <a:rPr kumimoji="1" lang="en-US" altLang="ko-KR" b="1" dirty="0">
                <a:solidFill>
                  <a:srgbClr val="C00000"/>
                </a:solidFill>
              </a:rPr>
              <a:t>.</a:t>
            </a:r>
          </a:p>
          <a:p>
            <a:r>
              <a:rPr kumimoji="1" lang="ko-KR" altLang="en-US" b="1" dirty="0">
                <a:solidFill>
                  <a:srgbClr val="C00000"/>
                </a:solidFill>
              </a:rPr>
              <a:t>이 </a:t>
            </a:r>
            <a:r>
              <a:rPr kumimoji="1" lang="en-US" altLang="ko-KR" b="1" dirty="0">
                <a:solidFill>
                  <a:srgbClr val="C00000"/>
                </a:solidFill>
              </a:rPr>
              <a:t>outlier</a:t>
            </a:r>
            <a:r>
              <a:rPr kumimoji="1" lang="ko-KR" altLang="en-US" b="1" dirty="0">
                <a:solidFill>
                  <a:srgbClr val="C00000"/>
                </a:solidFill>
              </a:rPr>
              <a:t>들이 몇 개 인지 확인하고</a:t>
            </a:r>
            <a:r>
              <a:rPr kumimoji="1" lang="en-US" altLang="ko-KR" b="1" dirty="0">
                <a:solidFill>
                  <a:srgbClr val="C00000"/>
                </a:solidFill>
              </a:rPr>
              <a:t>,</a:t>
            </a:r>
            <a:r>
              <a:rPr kumimoji="1" lang="ko-KR" altLang="en-US" b="1" dirty="0">
                <a:solidFill>
                  <a:srgbClr val="C00000"/>
                </a:solidFill>
              </a:rPr>
              <a:t> 제거 작업 진행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해야할</a:t>
            </a:r>
            <a:r>
              <a:rPr kumimoji="1" lang="ko-KR" altLang="en-US" b="1" dirty="0">
                <a:solidFill>
                  <a:srgbClr val="C00000"/>
                </a:solidFill>
              </a:rPr>
              <a:t> 것 같다</a:t>
            </a:r>
            <a:r>
              <a:rPr kumimoji="1" lang="en-US" altLang="ko-KR" b="1" dirty="0">
                <a:solidFill>
                  <a:srgbClr val="C00000"/>
                </a:solidFill>
              </a:rPr>
              <a:t>.</a:t>
            </a:r>
          </a:p>
          <a:p>
            <a:endParaRPr kumimoji="1" lang="en-US" altLang="ko-Kore-KR" b="1" dirty="0">
              <a:solidFill>
                <a:srgbClr val="C00000"/>
              </a:solidFill>
            </a:endParaRPr>
          </a:p>
          <a:p>
            <a:r>
              <a:rPr kumimoji="1" lang="en-US" altLang="ko-KR" dirty="0"/>
              <a:t>106,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117,</a:t>
            </a:r>
            <a:r>
              <a:rPr kumimoji="1" lang="ko-KR" altLang="en-US" dirty="0"/>
              <a:t> </a:t>
            </a:r>
            <a:r>
              <a:rPr kumimoji="1" lang="en-US" altLang="ko-KR" dirty="0"/>
              <a:t>119,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128,</a:t>
            </a:r>
            <a:r>
              <a:rPr kumimoji="1" lang="ko-KR" altLang="en-US" dirty="0"/>
              <a:t> </a:t>
            </a:r>
            <a:r>
              <a:rPr kumimoji="1" lang="en-US" altLang="ko-KR" dirty="0"/>
              <a:t>136,</a:t>
            </a:r>
            <a:r>
              <a:rPr kumimoji="1" lang="ko-KR" altLang="en-US" dirty="0"/>
              <a:t> </a:t>
            </a:r>
            <a:r>
              <a:rPr kumimoji="1" lang="en-US" altLang="ko-KR" dirty="0"/>
              <a:t>138,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55980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EF06C-69C9-553B-6FB6-EB6D6486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720FF-B634-6297-24B9-DABBF108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69C8773-3C7A-4F84-DA4B-9EE5B3CB9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20365"/>
            <a:ext cx="7954958" cy="5701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A9B86-5617-2961-74CE-7F97B345E3A0}"/>
              </a:ext>
            </a:extLst>
          </p:cNvPr>
          <p:cNvSpPr txBox="1"/>
          <p:nvPr/>
        </p:nvSpPr>
        <p:spPr>
          <a:xfrm>
            <a:off x="6317292" y="2598057"/>
            <a:ext cx="5941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파일들은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모두 </a:t>
            </a:r>
            <a:r>
              <a:rPr kumimoji="1" lang="en-US" altLang="ko-KR" dirty="0"/>
              <a:t>-100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넣어준 것인데</a:t>
            </a:r>
            <a:endParaRPr kumimoji="1" lang="en-US" altLang="ko-KR" dirty="0"/>
          </a:p>
          <a:p>
            <a:r>
              <a:rPr kumimoji="1" lang="ko-KR" altLang="en-US" dirty="0"/>
              <a:t>내가 지금까지 예측한 것들 중 가장 높은 점수가 나왔다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375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E7FBE-369C-5A70-7C27-87B2DD92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T15 re </a:t>
            </a:r>
            <a:r>
              <a:rPr kumimoji="1" lang="en-US" altLang="ko-Kore-KR" dirty="0" err="1"/>
              <a:t>dataprocessing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ECC5F1-2B3F-6B7D-5F64-98CBDCEDB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이번에는 데이터에 </a:t>
            </a:r>
            <a:r>
              <a:rPr kumimoji="1" lang="en-US" altLang="ko-KR" dirty="0"/>
              <a:t>A, T, O</a:t>
            </a:r>
            <a:r>
              <a:rPr kumimoji="1" lang="ko-KR" altLang="en-US" dirty="0"/>
              <a:t> 모두에 </a:t>
            </a:r>
            <a:r>
              <a:rPr kumimoji="1" lang="en-US" altLang="ko-KR" dirty="0"/>
              <a:t>-1000(or -100)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넣어준다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근데 </a:t>
            </a:r>
            <a:r>
              <a:rPr kumimoji="1" lang="ko-KR" altLang="en-US" dirty="0" err="1"/>
              <a:t>데이터전처리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-1000</a:t>
            </a:r>
            <a:r>
              <a:rPr kumimoji="1" lang="ko-KR" altLang="en-US" dirty="0"/>
              <a:t>과 평균값으로 채우기 </a:t>
            </a:r>
            <a:r>
              <a:rPr kumimoji="1" lang="en-US" altLang="ko-KR" dirty="0"/>
              <a:t>x</a:t>
            </a:r>
          </a:p>
          <a:p>
            <a:r>
              <a:rPr kumimoji="1" lang="ko-KR" altLang="en-US" dirty="0"/>
              <a:t>그냥 </a:t>
            </a:r>
            <a:r>
              <a:rPr kumimoji="1" lang="en-US" altLang="ko-KR" dirty="0"/>
              <a:t>-100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fillna</a:t>
            </a:r>
            <a:r>
              <a:rPr kumimoji="1" lang="ko-KR" altLang="en-US" dirty="0"/>
              <a:t>하자</a:t>
            </a:r>
            <a:endParaRPr kumimoji="1" lang="en-US" altLang="ko-KR" dirty="0"/>
          </a:p>
          <a:p>
            <a:r>
              <a:rPr kumimoji="1" lang="en-US" altLang="ko-Kore-KR" dirty="0"/>
              <a:t>-100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채운 데이터와 </a:t>
            </a:r>
            <a:r>
              <a:rPr kumimoji="1" lang="en-US" altLang="ko-KR" dirty="0"/>
              <a:t>-1000</a:t>
            </a:r>
            <a:r>
              <a:rPr kumimoji="1" lang="ko-KR" altLang="en-US" dirty="0"/>
              <a:t>을 채운 데이터를 비교해보았을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둘 다 </a:t>
            </a:r>
            <a:r>
              <a:rPr kumimoji="1" lang="en-US" altLang="ko-KR" dirty="0" err="1"/>
              <a:t>randomsearch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niter 50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했는데 </a:t>
            </a:r>
            <a:r>
              <a:rPr kumimoji="1" lang="en-US" altLang="ko-KR" dirty="0"/>
              <a:t>-100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0.64</a:t>
            </a:r>
            <a:r>
              <a:rPr kumimoji="1" lang="ko-KR" altLang="en-US" dirty="0"/>
              <a:t> </a:t>
            </a:r>
            <a:r>
              <a:rPr kumimoji="1" lang="en-US" altLang="ko-KR" dirty="0"/>
              <a:t>-1000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0.58</a:t>
            </a:r>
            <a:r>
              <a:rPr kumimoji="1" lang="ko-KR" altLang="en-US" dirty="0"/>
              <a:t>이 나왔다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3242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D4830-ACB2-4D04-6295-3CF8C953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D2C274A-1644-7CE7-EEDD-696BC0710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243" y="354238"/>
            <a:ext cx="10346327" cy="6466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4012A-B529-919D-1F95-DE05C58CDB52}"/>
              </a:ext>
            </a:extLst>
          </p:cNvPr>
          <p:cNvSpPr txBox="1"/>
          <p:nvPr/>
        </p:nvSpPr>
        <p:spPr>
          <a:xfrm>
            <a:off x="6096000" y="1857829"/>
            <a:ext cx="57372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지금까지 제출한 결과 점수를 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 err="1"/>
              <a:t>Randomsearch</a:t>
            </a:r>
            <a:r>
              <a:rPr kumimoji="1" lang="en-US" altLang="ko-Kore-KR" dirty="0"/>
              <a:t> GBM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fillna</a:t>
            </a:r>
            <a:r>
              <a:rPr kumimoji="1" lang="en-US" altLang="ko-KR" dirty="0"/>
              <a:t>(-100)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결측치</a:t>
            </a:r>
            <a:r>
              <a:rPr kumimoji="1" lang="ko-KR" altLang="en-US" dirty="0"/>
              <a:t> 채우고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N_iter</a:t>
            </a:r>
            <a:r>
              <a:rPr kumimoji="1" lang="en-US" altLang="ko-KR" dirty="0"/>
              <a:t> = 50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한게</a:t>
            </a:r>
            <a:r>
              <a:rPr kumimoji="1" lang="ko-KR" altLang="en-US" dirty="0"/>
              <a:t> 가장 좋았다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같은 조건으로 </a:t>
            </a:r>
            <a:r>
              <a:rPr kumimoji="1" lang="en-US" altLang="ko-KR" dirty="0" err="1"/>
              <a:t>XGBoost</a:t>
            </a:r>
            <a:r>
              <a:rPr kumimoji="1" lang="ko-KR" altLang="en-US" dirty="0"/>
              <a:t>모델로 한 것도 비교해봐야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Randomforest</a:t>
            </a:r>
            <a:r>
              <a:rPr kumimoji="1" lang="ko-KR" altLang="en-US" dirty="0"/>
              <a:t>모델로 한 것도 비교해보고 싶다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두 모델을 </a:t>
            </a:r>
            <a:r>
              <a:rPr kumimoji="1" lang="en-US" altLang="ko-KR" dirty="0" err="1"/>
              <a:t>votinfclassifier</a:t>
            </a:r>
            <a:r>
              <a:rPr kumimoji="1" lang="ko-KR" altLang="en-US" dirty="0"/>
              <a:t>로 한 것도 해봐야 한다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4634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13B8E-9249-9C49-9FE3-197D6AE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T16 Bayesian optimization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5063B-328D-373D-C3A3-6FA3B21B6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NotoSansKR"/>
              </a:rPr>
              <a:t>Random Forest, </a:t>
            </a:r>
            <a:r>
              <a:rPr lang="en" altLang="ko-Kore-KR" b="0" i="0" u="none" strike="noStrike" dirty="0" err="1">
                <a:solidFill>
                  <a:srgbClr val="000000"/>
                </a:solidFill>
                <a:effectLst/>
                <a:latin typeface="NotoSansKR"/>
              </a:rPr>
              <a:t>XGBoost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NotoSansKR"/>
              </a:rPr>
              <a:t>, Light GBM</a:t>
            </a:r>
          </a:p>
          <a:p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NotoSansKR"/>
              </a:rPr>
              <a:t>Voting Classifier</a:t>
            </a:r>
            <a:endParaRPr lang="en" altLang="ko-Kore-KR" dirty="0">
              <a:solidFill>
                <a:srgbClr val="000000"/>
              </a:solidFill>
              <a:latin typeface="NotoSansKR"/>
            </a:endParaRPr>
          </a:p>
          <a:p>
            <a:endParaRPr kumimoji="1" lang="ko-Kore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A956D61-FC08-4522-A883-F3A06FC9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21" y="2867025"/>
            <a:ext cx="5888186" cy="3444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5FB183-3AFC-FFF3-92F9-8B174FF026A4}"/>
              </a:ext>
            </a:extLst>
          </p:cNvPr>
          <p:cNvSpPr txBox="1"/>
          <p:nvPr/>
        </p:nvSpPr>
        <p:spPr>
          <a:xfrm>
            <a:off x="7416800" y="2867025"/>
            <a:ext cx="6741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왜인지</a:t>
            </a:r>
            <a:r>
              <a:rPr kumimoji="1" lang="ko-KR" altLang="en-US" dirty="0"/>
              <a:t> 아직 잘 모르겠지만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bayesian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파라미터를 최적화하면 </a:t>
            </a:r>
            <a:endParaRPr kumimoji="1" lang="en-US" altLang="ko-KR" dirty="0"/>
          </a:p>
          <a:p>
            <a:r>
              <a:rPr kumimoji="1" lang="ko-KR" altLang="en-US" dirty="0"/>
              <a:t>답이 항상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 나온다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Randomsearc</a:t>
            </a:r>
            <a:r>
              <a:rPr kumimoji="1" lang="en-US" altLang="ko-KR" dirty="0" err="1"/>
              <a:t>h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voting </a:t>
            </a:r>
            <a:r>
              <a:rPr kumimoji="1" lang="ko-Kore-KR" altLang="en-US" dirty="0"/>
              <a:t>다시 도전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66489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4D65A-EC81-C33B-B6D3-86E31831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T1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Randomsearchcv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337BC-F94F-F4C8-E828-B3EB1C4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NotoSansKR"/>
              </a:rPr>
              <a:t>Random Forest, </a:t>
            </a:r>
            <a:r>
              <a:rPr lang="en" altLang="ko-Kore-KR" b="0" i="0" u="none" strike="noStrike" dirty="0" err="1">
                <a:solidFill>
                  <a:srgbClr val="000000"/>
                </a:solidFill>
                <a:effectLst/>
                <a:latin typeface="NotoSansKR"/>
              </a:rPr>
              <a:t>XGBoost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NotoSansKR"/>
              </a:rPr>
              <a:t>, GBM</a:t>
            </a:r>
          </a:p>
          <a:p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NotoSansKR"/>
              </a:rPr>
              <a:t>Voting Classifier</a:t>
            </a:r>
            <a:endParaRPr lang="en" altLang="ko-Kore-KR" dirty="0">
              <a:solidFill>
                <a:srgbClr val="000000"/>
              </a:solidFill>
              <a:latin typeface="NotoSansKR"/>
            </a:endParaRP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E83B7-0062-355E-DF4C-D35E5470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1732"/>
            <a:ext cx="5643410" cy="3701143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4240B71-8C8F-7B8C-0DC8-795AC67B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18" y="365125"/>
            <a:ext cx="6107974" cy="3374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5BD2A7-68F5-E4D8-80CE-B030D24A274C}"/>
              </a:ext>
            </a:extLst>
          </p:cNvPr>
          <p:cNvSpPr txBox="1"/>
          <p:nvPr/>
        </p:nvSpPr>
        <p:spPr>
          <a:xfrm>
            <a:off x="6836229" y="4642303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GBM</a:t>
            </a:r>
            <a:r>
              <a:rPr kumimoji="1" lang="ko-Kore-KR" altLang="en-US" dirty="0"/>
              <a:t>외에는 결과가 자꾸 이상하게 나온다</a:t>
            </a:r>
            <a:r>
              <a:rPr kumimoji="1" lang="en-US" altLang="ko-Kore-KR" dirty="0"/>
              <a:t>…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72936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85FAE-3540-DBD7-CABA-E87F0153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T18 </a:t>
            </a:r>
            <a:r>
              <a:rPr kumimoji="1" lang="en-US" altLang="ko-Kore-KR" dirty="0" err="1"/>
              <a:t>mydatapreprocessing+Randomsearchcv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8F690-E32F-50A6-517A-2010543D5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혹시 </a:t>
            </a:r>
            <a:r>
              <a:rPr kumimoji="1" lang="en-US" altLang="ko-Kore-KR" dirty="0" err="1"/>
              <a:t>fillna</a:t>
            </a:r>
            <a:r>
              <a:rPr kumimoji="1" lang="en-US" altLang="ko-Kore-KR" dirty="0"/>
              <a:t>(-100)</a:t>
            </a:r>
            <a:r>
              <a:rPr kumimoji="1" lang="ko-Kore-KR" altLang="en-US" dirty="0"/>
              <a:t>이 </a:t>
            </a:r>
            <a:r>
              <a:rPr kumimoji="1" lang="en-US" altLang="ko-Kore-KR" dirty="0"/>
              <a:t>GBM</a:t>
            </a:r>
            <a:r>
              <a:rPr kumimoji="1" lang="ko-Kore-KR" altLang="en-US" dirty="0"/>
              <a:t>에 잘맞는 것일 수도 있다 생각해서</a:t>
            </a:r>
            <a:endParaRPr kumimoji="1" lang="en-US" altLang="ko-Kore-KR" dirty="0"/>
          </a:p>
          <a:p>
            <a:r>
              <a:rPr kumimoji="1" lang="ko-Kore-KR" altLang="en-US" dirty="0"/>
              <a:t>내 방식대로 전처리한 데이터에 </a:t>
            </a:r>
            <a:r>
              <a:rPr kumimoji="1" lang="en-US" altLang="ko-Kore-KR" dirty="0"/>
              <a:t>RF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XGB </a:t>
            </a:r>
            <a:r>
              <a:rPr kumimoji="1" lang="ko-Kore-KR" altLang="en-US" dirty="0"/>
              <a:t>를 넣어보고</a:t>
            </a:r>
            <a:endParaRPr kumimoji="1" lang="en-US" altLang="ko-Kore-KR" dirty="0"/>
          </a:p>
          <a:p>
            <a:r>
              <a:rPr kumimoji="1" lang="ko-Kore-KR" altLang="en-US" dirty="0"/>
              <a:t>한번은 </a:t>
            </a:r>
            <a:r>
              <a:rPr kumimoji="1" lang="en-US" altLang="ko-Kore-KR" dirty="0"/>
              <a:t>RF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XGB</a:t>
            </a:r>
            <a:r>
              <a:rPr kumimoji="1" lang="ko-Kore-KR" altLang="en-US" dirty="0"/>
              <a:t>에 </a:t>
            </a:r>
            <a:r>
              <a:rPr kumimoji="1" lang="en-US" altLang="ko-Kore-KR" dirty="0" err="1"/>
              <a:t>randomsearch</a:t>
            </a:r>
            <a:r>
              <a:rPr kumimoji="1" lang="ko-Kore-KR" altLang="en-US" dirty="0"/>
              <a:t>로 넣어보겠다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-XGB RF </a:t>
            </a:r>
            <a:r>
              <a:rPr kumimoji="1" lang="en-US" altLang="ko-KR" dirty="0"/>
              <a:t>default – </a:t>
            </a:r>
            <a:r>
              <a:rPr kumimoji="1" lang="ko-KR" altLang="en-US" dirty="0"/>
              <a:t>다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나옴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나옴</a:t>
            </a:r>
            <a:endParaRPr kumimoji="1" lang="en-US" altLang="ko-KR" dirty="0"/>
          </a:p>
          <a:p>
            <a:r>
              <a:rPr kumimoji="1" lang="en-US" altLang="ko-Kore-KR" dirty="0"/>
              <a:t>XGB RF </a:t>
            </a:r>
            <a:r>
              <a:rPr kumimoji="1" lang="ko-Kore-KR" altLang="en-US" dirty="0"/>
              <a:t>최적화된 파라미터</a:t>
            </a:r>
            <a:r>
              <a:rPr kumimoji="1" lang="en-US" altLang="ko-Kore-KR" dirty="0"/>
              <a:t> - </a:t>
            </a:r>
            <a:r>
              <a:rPr kumimoji="1" lang="ko-Kore-KR" altLang="en-US" dirty="0"/>
              <a:t>다 </a:t>
            </a:r>
            <a:r>
              <a:rPr kumimoji="1" lang="en-US" altLang="ko-Kore-KR" dirty="0"/>
              <a:t>0</a:t>
            </a:r>
            <a:r>
              <a:rPr kumimoji="1" lang="ko-Kore-KR" altLang="en-US" dirty="0"/>
              <a:t>으로 나옴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다 </a:t>
            </a:r>
            <a:r>
              <a:rPr kumimoji="1" lang="en-US" altLang="ko-Kore-KR" dirty="0"/>
              <a:t>1</a:t>
            </a:r>
            <a:r>
              <a:rPr kumimoji="1" lang="ko-Kore-KR" altLang="en-US" dirty="0"/>
              <a:t>로 나옴</a:t>
            </a:r>
            <a:endParaRPr kumimoji="1" lang="en-US" altLang="ko-Kore-KR" dirty="0"/>
          </a:p>
          <a:p>
            <a:r>
              <a:rPr kumimoji="1" lang="en-US" altLang="ko-Kore-KR" dirty="0"/>
              <a:t>XGB RF </a:t>
            </a:r>
            <a:r>
              <a:rPr kumimoji="1" lang="en-US" altLang="ko-Kore-KR" dirty="0" err="1"/>
              <a:t>randomsearch</a:t>
            </a:r>
            <a:r>
              <a:rPr kumimoji="1" lang="en-US" altLang="ko-Kore-KR" dirty="0"/>
              <a:t> – </a:t>
            </a:r>
            <a:r>
              <a:rPr kumimoji="1" lang="ko-Kore-KR" altLang="en-US" dirty="0"/>
              <a:t>다 </a:t>
            </a:r>
            <a:r>
              <a:rPr kumimoji="1" lang="en-US" altLang="ko-Kore-KR" dirty="0"/>
              <a:t>0</a:t>
            </a:r>
            <a:r>
              <a:rPr kumimoji="1" lang="ko-Kore-KR" altLang="en-US" dirty="0"/>
              <a:t>으로 나옴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다 </a:t>
            </a:r>
            <a:r>
              <a:rPr kumimoji="1" lang="en-US" altLang="ko-Kore-KR" dirty="0"/>
              <a:t>1</a:t>
            </a:r>
            <a:r>
              <a:rPr kumimoji="1" lang="ko-Kore-KR" altLang="en-US" dirty="0"/>
              <a:t>로 나옴</a:t>
            </a:r>
          </a:p>
        </p:txBody>
      </p:sp>
    </p:spTree>
    <p:extLst>
      <p:ext uri="{BB962C8B-B14F-4D97-AF65-F5344CB8AC3E}">
        <p14:creationId xmlns:p14="http://schemas.microsoft.com/office/powerpoint/2010/main" val="4169617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85FAE-3540-DBD7-CABA-E87F0153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T1</a:t>
            </a:r>
            <a:r>
              <a:rPr kumimoji="1" lang="en-US" altLang="ko-KR" dirty="0"/>
              <a:t>9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Randomsearchcv</a:t>
            </a:r>
            <a:r>
              <a:rPr kumimoji="1" lang="en-US" altLang="ko-Kore-KR" dirty="0"/>
              <a:t> GBM </a:t>
            </a:r>
            <a:r>
              <a:rPr kumimoji="1" lang="ko-Kore-KR" altLang="en-US" dirty="0"/>
              <a:t>성능끌어올리기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8F690-E32F-50A6-517A-2010543D5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4411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85FAE-3540-DBD7-CABA-E87F0153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T20 Y_QUALITY </a:t>
            </a:r>
            <a:r>
              <a:rPr kumimoji="1" lang="ko-Kore-KR" altLang="en-US" dirty="0"/>
              <a:t>이용해보기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8F690-E32F-50A6-517A-2010543D5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velog.io</a:t>
            </a:r>
            <a:r>
              <a:rPr kumimoji="1" lang="en" altLang="ko-Kore-KR" dirty="0"/>
              <a:t>/@</a:t>
            </a:r>
            <a:r>
              <a:rPr kumimoji="1" lang="en" altLang="ko-Kore-KR" dirty="0" err="1"/>
              <a:t>gangjoo</a:t>
            </a:r>
            <a:r>
              <a:rPr kumimoji="1" lang="en" altLang="ko-Kore-KR" dirty="0"/>
              <a:t>/ML-</a:t>
            </a:r>
            <a:r>
              <a:rPr kumimoji="1" lang="ko-KR" altLang="en-US" dirty="0"/>
              <a:t>회귀</a:t>
            </a:r>
            <a:r>
              <a:rPr kumimoji="1" lang="en-US" altLang="ko-KR" dirty="0"/>
              <a:t>-</a:t>
            </a:r>
            <a:r>
              <a:rPr kumimoji="1" lang="ko-KR" altLang="en-US" dirty="0"/>
              <a:t>회귀</a:t>
            </a:r>
            <a:r>
              <a:rPr kumimoji="1" lang="en-US" altLang="ko-KR" dirty="0"/>
              <a:t>-</a:t>
            </a:r>
            <a:r>
              <a:rPr kumimoji="1" lang="ko-KR" altLang="en-US" dirty="0"/>
              <a:t>트리</a:t>
            </a:r>
            <a:r>
              <a:rPr kumimoji="1" lang="en-US" altLang="ko-KR" dirty="0"/>
              <a:t>-</a:t>
            </a:r>
            <a:r>
              <a:rPr kumimoji="1" lang="en" altLang="ko-Kore-KR" dirty="0"/>
              <a:t>Regression-Tree</a:t>
            </a:r>
          </a:p>
          <a:p>
            <a:r>
              <a:rPr kumimoji="1" lang="ko-Kore-KR" altLang="en-US" dirty="0"/>
              <a:t>회귀 트리 알고리즘</a:t>
            </a:r>
            <a:endParaRPr kumimoji="1" lang="en-US" altLang="ko-Kore-KR" dirty="0"/>
          </a:p>
          <a:p>
            <a:r>
              <a:rPr kumimoji="1" lang="en-US" altLang="ko-Kore-KR" dirty="0" err="1"/>
              <a:t>Y_Quality</a:t>
            </a:r>
            <a:r>
              <a:rPr kumimoji="1" lang="ko-Kore-KR" altLang="en-US" dirty="0"/>
              <a:t>를 예측할 때는 </a:t>
            </a:r>
            <a:r>
              <a:rPr kumimoji="1" lang="en-US" altLang="ko-Kore-KR" dirty="0" err="1"/>
              <a:t>Randomforestregressor</a:t>
            </a:r>
            <a:r>
              <a:rPr kumimoji="1" lang="ko-Kore-KR" altLang="en-US" dirty="0"/>
              <a:t>를 사용했고</a:t>
            </a:r>
            <a:endParaRPr kumimoji="1" lang="en-US" altLang="ko-Kore-KR" dirty="0"/>
          </a:p>
          <a:p>
            <a:r>
              <a:rPr kumimoji="1" lang="en-US" altLang="ko-Kore-KR" dirty="0" err="1"/>
              <a:t>Y_Class</a:t>
            </a:r>
            <a:r>
              <a:rPr kumimoji="1" lang="ko-Kore-KR" altLang="en-US" dirty="0"/>
              <a:t>를 예측할 때는 </a:t>
            </a:r>
            <a:r>
              <a:rPr kumimoji="1" lang="en-US" altLang="ko-Kore-KR" dirty="0"/>
              <a:t>SVM kernel </a:t>
            </a:r>
            <a:r>
              <a:rPr kumimoji="1" lang="en-US" altLang="ko-Kore-KR" dirty="0" err="1"/>
              <a:t>rbf</a:t>
            </a:r>
            <a:r>
              <a:rPr kumimoji="1" lang="ko-Kore-KR" altLang="en-US" dirty="0"/>
              <a:t>를 사용했다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두개의 모델을 돌리는 이 방식 또한 </a:t>
            </a:r>
            <a:r>
              <a:rPr kumimoji="1" lang="en-US" altLang="ko-Kore-KR" dirty="0" err="1"/>
              <a:t>randomsearch</a:t>
            </a:r>
            <a:r>
              <a:rPr kumimoji="1" lang="ko-Kore-KR" altLang="en-US" dirty="0"/>
              <a:t>로 파라미터를 최적화하여 학습하고 예측했다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94699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85FAE-3540-DBD7-CABA-E87F0153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T2</a:t>
            </a:r>
            <a:r>
              <a:rPr kumimoji="1" lang="en-US" altLang="ko-KR" dirty="0"/>
              <a:t>1</a:t>
            </a:r>
            <a:r>
              <a:rPr kumimoji="1" lang="en-US" altLang="ko-Kore-KR" dirty="0"/>
              <a:t> data </a:t>
            </a:r>
            <a:r>
              <a:rPr kumimoji="1" lang="ko-Kore-KR" altLang="en-US" dirty="0"/>
              <a:t>결측치 채우기 연구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8F690-E32F-50A6-517A-2010543D5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>
                <a:hlinkClick r:id="rId2"/>
              </a:rPr>
              <a:t>https://dining-developer.tistory.com/19</a:t>
            </a:r>
            <a:endParaRPr kumimoji="1" lang="en" altLang="ko-Kore-KR" dirty="0"/>
          </a:p>
          <a:p>
            <a:r>
              <a:rPr kumimoji="1" lang="ko-Kore-KR" altLang="en-US" dirty="0"/>
              <a:t>중앙값으로 채우는 방법 생각해보기</a:t>
            </a:r>
            <a:endParaRPr kumimoji="1" lang="en-US" altLang="ko-Kore-KR" dirty="0"/>
          </a:p>
          <a:p>
            <a:r>
              <a:rPr kumimoji="1" lang="en-US" altLang="ko-KR" dirty="0"/>
              <a:t># </a:t>
            </a:r>
            <a:r>
              <a:rPr kumimoji="1" lang="ko-KR" altLang="en-US" dirty="0"/>
              <a:t>분명 제품 별로 측정하는 값 종류가 다를 것이다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그래도 아예 없는 값으로 </a:t>
            </a:r>
            <a:r>
              <a:rPr kumimoji="1" lang="ko-KR" altLang="en-US" dirty="0" err="1"/>
              <a:t>만들어주기</a:t>
            </a:r>
            <a:r>
              <a:rPr kumimoji="1" lang="ko-KR" altLang="en-US" dirty="0"/>
              <a:t> 위해 </a:t>
            </a:r>
            <a:r>
              <a:rPr kumimoji="1" lang="en-US" altLang="ko-KR" dirty="0"/>
              <a:t>-100, -200</a:t>
            </a:r>
            <a:r>
              <a:rPr kumimoji="1" lang="ko-KR" altLang="en-US" dirty="0"/>
              <a:t>을 넣는 것 보다 그냥 다른 제품의 것을 넣어보자</a:t>
            </a:r>
            <a:endParaRPr kumimoji="1" lang="en-US" altLang="ko-KR" dirty="0"/>
          </a:p>
          <a:p>
            <a:r>
              <a:rPr kumimoji="1" lang="en-US" altLang="ko-KR" dirty="0"/>
              <a:t>GBM </a:t>
            </a:r>
            <a:r>
              <a:rPr kumimoji="1" lang="en-US" altLang="ko-KR" dirty="0" err="1"/>
              <a:t>randomsearch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넣어보고</a:t>
            </a:r>
            <a:endParaRPr kumimoji="1" lang="en-US" altLang="ko-KR" dirty="0"/>
          </a:p>
          <a:p>
            <a:r>
              <a:rPr kumimoji="1" lang="en-US" altLang="ko-KR" dirty="0" err="1"/>
              <a:t>Randomforest</a:t>
            </a:r>
            <a:r>
              <a:rPr kumimoji="1" lang="en-US" altLang="ko-KR" dirty="0"/>
              <a:t> regressor</a:t>
            </a:r>
            <a:r>
              <a:rPr kumimoji="1" lang="ko-KR" altLang="en-US" dirty="0"/>
              <a:t>랑 </a:t>
            </a:r>
            <a:r>
              <a:rPr kumimoji="1" lang="en-US" altLang="ko-KR" dirty="0" err="1"/>
              <a:t>svm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으로도</a:t>
            </a:r>
            <a:r>
              <a:rPr kumimoji="1" lang="ko-KR" altLang="en-US" dirty="0"/>
              <a:t> 넣어보자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433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DB5F2-997C-9F27-53AC-20ED4CEA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500" dirty="0"/>
              <a:t>T22 PRODUCT_CODE</a:t>
            </a:r>
            <a:r>
              <a:rPr kumimoji="1" lang="ko-Kore-KR" altLang="en-US" sz="3500" dirty="0"/>
              <a:t>별로 </a:t>
            </a:r>
            <a:r>
              <a:rPr kumimoji="1" lang="en-US" altLang="ko-Kore-KR" sz="3500" dirty="0"/>
              <a:t>LINE</a:t>
            </a:r>
            <a:r>
              <a:rPr kumimoji="1" lang="ko-Kore-KR" altLang="en-US" sz="3500" dirty="0"/>
              <a:t>별로 나눠서 모델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2DC27-E4C1-7216-BE83-E5ADB4E5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먼저 두 </a:t>
            </a:r>
            <a:r>
              <a:rPr kumimoji="1" lang="en-US" altLang="ko-Kore-KR" dirty="0"/>
              <a:t>feature</a:t>
            </a:r>
            <a:r>
              <a:rPr kumimoji="1" lang="ko-Kore-KR" altLang="en-US" dirty="0"/>
              <a:t>를 다 각각으로 넣어 </a:t>
            </a:r>
            <a:r>
              <a:rPr kumimoji="1" lang="en-US" altLang="ko-Kore-KR" dirty="0"/>
              <a:t>8</a:t>
            </a:r>
            <a:r>
              <a:rPr kumimoji="1" lang="ko-Kore-KR" altLang="en-US" dirty="0"/>
              <a:t>가지 학습으로 하려그랬는데</a:t>
            </a:r>
            <a:endParaRPr kumimoji="1" lang="en-US" altLang="ko-Kore-KR" dirty="0"/>
          </a:p>
          <a:p>
            <a:r>
              <a:rPr kumimoji="1" lang="en-US" altLang="ko-Kore-KR" dirty="0"/>
              <a:t>O</a:t>
            </a:r>
            <a:r>
              <a:rPr kumimoji="1" lang="ko-Kore-KR" altLang="en-US" dirty="0"/>
              <a:t>제품은 </a:t>
            </a:r>
            <a:r>
              <a:rPr kumimoji="1" lang="en-US" altLang="ko-Kore-KR" dirty="0"/>
              <a:t>data</a:t>
            </a:r>
            <a:r>
              <a:rPr kumimoji="1" lang="ko-Kore-KR" altLang="en-US" dirty="0"/>
              <a:t>가 학습하기에 너무 부족해서 학습진행불가</a:t>
            </a:r>
            <a:endParaRPr kumimoji="1" lang="en-US" altLang="ko-Kore-KR" dirty="0"/>
          </a:p>
          <a:p>
            <a:r>
              <a:rPr kumimoji="1" lang="en-US" altLang="ko-Kore-KR" dirty="0"/>
              <a:t>To</a:t>
            </a:r>
            <a:r>
              <a:rPr kumimoji="1" lang="ko-Kore-KR" altLang="en-US" dirty="0"/>
              <a:t>같이 진행해야했는데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뒤죽박죽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다시 </a:t>
            </a:r>
            <a:r>
              <a:rPr kumimoji="1" lang="en-US" altLang="ko-Kore-KR" dirty="0"/>
              <a:t>LINE</a:t>
            </a:r>
            <a:r>
              <a:rPr kumimoji="1" lang="ko-Kore-KR" altLang="en-US" dirty="0"/>
              <a:t>으로만 나눠서 해보려고 한다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-&gt;0.59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239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BA88-9A44-0DDD-4BEB-2B6254EF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11BD1926-35AE-35EF-0380-AEF5829CF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667" y="1956311"/>
            <a:ext cx="4126666" cy="30950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B26649-6263-1D9A-CB20-95D39F3D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956311"/>
            <a:ext cx="4126667" cy="3095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3FD3AC-7332-8B01-DD24-B04FEB22F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191" y="1956311"/>
            <a:ext cx="4126666" cy="309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39C66-B127-8371-09A2-9623D81E020B}"/>
              </a:ext>
            </a:extLst>
          </p:cNvPr>
          <p:cNvSpPr txBox="1"/>
          <p:nvPr/>
        </p:nvSpPr>
        <p:spPr>
          <a:xfrm>
            <a:off x="2852057" y="5316934"/>
            <a:ext cx="688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Train_df_1</a:t>
            </a:r>
            <a:r>
              <a:rPr kumimoji="1" lang="en-US" altLang="ko-KR" dirty="0"/>
              <a:t>(</a:t>
            </a:r>
            <a:r>
              <a:rPr kumimoji="1" lang="ko-KR" altLang="en-US" dirty="0"/>
              <a:t>적합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column X_15</a:t>
            </a:r>
            <a:r>
              <a:rPr kumimoji="1" lang="ko-KR" altLang="en-US" dirty="0"/>
              <a:t>에만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 데이터가 </a:t>
            </a:r>
            <a:r>
              <a:rPr kumimoji="1" lang="en-US" altLang="ko-KR" dirty="0"/>
              <a:t>2.0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sample</a:t>
            </a:r>
            <a:r>
              <a:rPr kumimoji="1" lang="ko-KR" altLang="en-US" dirty="0"/>
              <a:t>이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7236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DB5F2-997C-9F27-53AC-20ED4CEA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500" dirty="0"/>
              <a:t>T23 LINE</a:t>
            </a:r>
            <a:r>
              <a:rPr kumimoji="1" lang="ko-Kore-KR" altLang="en-US" sz="3500" dirty="0"/>
              <a:t>별로 나눠서 모델 학습</a:t>
            </a:r>
            <a:r>
              <a:rPr kumimoji="1" lang="en-US" altLang="ko-Kore-KR" sz="3500" dirty="0"/>
              <a:t>(</a:t>
            </a:r>
            <a:r>
              <a:rPr kumimoji="1" lang="en-US" altLang="ko-Kore-KR" sz="3500" dirty="0" err="1"/>
              <a:t>redata</a:t>
            </a:r>
            <a:r>
              <a:rPr kumimoji="1" lang="en-US" altLang="ko-Kore-KR" sz="3500" dirty="0"/>
              <a:t>)</a:t>
            </a:r>
            <a:endParaRPr kumimoji="1" lang="ko-Kore-KR" altLang="en-US" sz="3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2DC27-E4C1-7216-BE83-E5ADB4E5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Train_df</a:t>
            </a:r>
            <a:r>
              <a:rPr kumimoji="1" lang="ko-Kore-KR" altLang="en-US" dirty="0"/>
              <a:t>의 수치데이터를 </a:t>
            </a:r>
            <a:r>
              <a:rPr kumimoji="1" lang="en-US" altLang="ko-Kore-KR" dirty="0" err="1"/>
              <a:t>testdf</a:t>
            </a:r>
            <a:r>
              <a:rPr kumimoji="1" lang="ko-Kore-KR" altLang="en-US" dirty="0"/>
              <a:t>에 적용시켜 전처리해야하기 때문에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2</a:t>
            </a:r>
            <a:r>
              <a:rPr kumimoji="1" lang="ko-KR" altLang="en-US" dirty="0"/>
              <a:t>의 데이터를 다시 바꿔서</a:t>
            </a:r>
            <a:endParaRPr kumimoji="1" lang="en-US" altLang="ko-KR" dirty="0"/>
          </a:p>
          <a:p>
            <a:r>
              <a:rPr kumimoji="1" lang="ko-KR" altLang="en-US" dirty="0"/>
              <a:t>진행했다</a:t>
            </a:r>
            <a:r>
              <a:rPr kumimoji="1" lang="en-US" altLang="ko-KR" dirty="0"/>
              <a:t>. Line</a:t>
            </a:r>
            <a:r>
              <a:rPr kumimoji="1" lang="ko-KR" altLang="en-US" dirty="0"/>
              <a:t>별로 따로 학습시켜서 예측결과 모아서 제출</a:t>
            </a:r>
            <a:endParaRPr kumimoji="1" lang="en-US" altLang="ko-Kore-KR" dirty="0"/>
          </a:p>
          <a:p>
            <a:r>
              <a:rPr kumimoji="1" lang="en-US" altLang="ko-Kore-KR" dirty="0"/>
              <a:t>-&gt;0.5</a:t>
            </a:r>
            <a:r>
              <a:rPr kumimoji="1" lang="en-US" altLang="ko-KR" dirty="0"/>
              <a:t>8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46350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DB5F2-997C-9F27-53AC-20ED4CEA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500" dirty="0"/>
              <a:t>T24 </a:t>
            </a:r>
            <a:r>
              <a:rPr kumimoji="1" lang="en-US" altLang="ko-Kore-KR" sz="3500" dirty="0" err="1"/>
              <a:t>redata</a:t>
            </a:r>
            <a:r>
              <a:rPr kumimoji="1" lang="ko-Kore-KR" altLang="en-US" sz="3500" dirty="0"/>
              <a:t>로 </a:t>
            </a:r>
            <a:r>
              <a:rPr kumimoji="1" lang="en-US" altLang="ko-Kore-KR" sz="3500" dirty="0"/>
              <a:t>GBM XGB </a:t>
            </a:r>
            <a:r>
              <a:rPr kumimoji="1" lang="en-US" altLang="ko-Kore-KR" sz="3500" dirty="0" err="1"/>
              <a:t>Randomforest</a:t>
            </a:r>
            <a:endParaRPr kumimoji="1" lang="ko-Kore-KR" altLang="en-US" sz="3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2DC27-E4C1-7216-BE83-E5ADB4E5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RF</a:t>
            </a:r>
            <a:r>
              <a:rPr kumimoji="1" lang="ko-Kore-KR" altLang="en-US" dirty="0"/>
              <a:t>는 </a:t>
            </a:r>
            <a:r>
              <a:rPr kumimoji="1" lang="en-US" altLang="ko-Kore-KR" dirty="0" err="1"/>
              <a:t>randomsearccv</a:t>
            </a:r>
            <a:r>
              <a:rPr kumimoji="1" lang="ko-Kore-KR" altLang="en-US" dirty="0"/>
              <a:t>로 파라미터를 최적화할 때</a:t>
            </a:r>
            <a:r>
              <a:rPr kumimoji="1" lang="en-US" altLang="ko-Kore-KR" dirty="0"/>
              <a:t>,</a:t>
            </a:r>
            <a:r>
              <a:rPr kumimoji="1" lang="ko-Kore-KR" altLang="en-US" dirty="0"/>
              <a:t> 계속 답이 모두 </a:t>
            </a:r>
            <a:r>
              <a:rPr kumimoji="1" lang="en-US" altLang="ko-Kore-KR" dirty="0"/>
              <a:t>1</a:t>
            </a:r>
            <a:r>
              <a:rPr kumimoji="1" lang="ko-Kore-KR" altLang="en-US" dirty="0"/>
              <a:t>로 나오는 현상을 보이길래</a:t>
            </a:r>
            <a:endParaRPr kumimoji="1" lang="en-US" altLang="ko-Kore-KR" dirty="0"/>
          </a:p>
          <a:p>
            <a:r>
              <a:rPr kumimoji="1" lang="ko-Kore-KR" altLang="en-US" dirty="0"/>
              <a:t>최적화된 파라미터를 그냥 </a:t>
            </a:r>
            <a:r>
              <a:rPr kumimoji="1" lang="en-US" altLang="ko-Kore-KR" dirty="0"/>
              <a:t>rf</a:t>
            </a:r>
            <a:r>
              <a:rPr kumimoji="1" lang="ko-Kore-KR" altLang="en-US" dirty="0"/>
              <a:t>모델에 넣어서 진행해보았는데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결과가 제대로 나온 것 같다</a:t>
            </a:r>
            <a:r>
              <a:rPr kumimoji="1" lang="en-US" altLang="ko-Kore-KR" dirty="0"/>
              <a:t>. Rf</a:t>
            </a:r>
            <a:r>
              <a:rPr kumimoji="1" lang="ko-Kore-KR" altLang="en-US" dirty="0"/>
              <a:t>는 앞으로 파라미터를 최적화한 다음 따로 넣어서 진행해주어야 하는 것 같다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87256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D23B6-45F5-72D8-FE85-958BC36C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ko-Kore-KR" b="0" i="0" u="none" strike="noStrike" dirty="0">
                <a:solidFill>
                  <a:srgbClr val="681DA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hlinkClick r:id="rId2"/>
              </a:rPr>
              <a:t>RandomForest, XGBoost, LGBM, CatBoost</a:t>
            </a:r>
            <a:r>
              <a:rPr lang="ko-KR" altLang="en-US" b="0" i="0" u="none" strike="noStrike" dirty="0">
                <a:solidFill>
                  <a:srgbClr val="681DA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hlinkClick r:id="rId2"/>
              </a:rPr>
              <a:t>뭐가 다를까</a:t>
            </a:r>
            <a:r>
              <a:rPr lang="en-US" altLang="ko-KR" b="0" i="0" u="none" strike="noStrike" dirty="0">
                <a:solidFill>
                  <a:srgbClr val="681DA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hlinkClick r:id="rId2"/>
              </a:rPr>
              <a:t>?</a:t>
            </a:r>
            <a:br>
              <a:rPr lang="en-US" altLang="ko-KR" b="0" i="0" u="none" strike="noStrike" dirty="0">
                <a:solidFill>
                  <a:srgbClr val="681DA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95B25-77B2-9B69-A667-B3405DFBB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>
                <a:hlinkClick r:id="rId3"/>
              </a:rPr>
              <a:t>https://jhkim0759.tistory.com/12</a:t>
            </a:r>
            <a:endParaRPr kumimoji="1" lang="en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55299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7041A-5C48-F0B0-E222-6D9B7BD8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9FC614-20BD-F53C-5EA2-434B3AF95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2457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328F8-EFED-ADD7-8B77-16D5EF8A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2A32F-9AF5-18D2-5F10-9B91EFF22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1784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C4F7C-1891-D371-D5E2-8F19A754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544A48-679D-D503-8F3E-6BFC24F61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6081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D3D38-E56E-EAC3-8B1B-414C94A3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A9B25-3969-01E1-0BC6-99E377ADE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4893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93160-ECBD-7058-9CE6-411A6A8B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3EA33-7750-43C6-9AAB-B347DADDB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63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11B98-8379-C4E2-9740-1B2391FB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03" y="859974"/>
            <a:ext cx="5715001" cy="961117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총 </a:t>
            </a:r>
            <a:r>
              <a:rPr kumimoji="1" lang="en-US" altLang="ko-KR" sz="2000" dirty="0" err="1"/>
              <a:t>train_df</a:t>
            </a:r>
            <a:r>
              <a:rPr kumimoji="1" lang="ko-KR" altLang="en-US" sz="2000" dirty="0"/>
              <a:t>의 데이터 </a:t>
            </a:r>
            <a:r>
              <a:rPr kumimoji="1" lang="en-US" altLang="ko-KR" sz="2000" dirty="0"/>
              <a:t>sample</a:t>
            </a:r>
            <a:r>
              <a:rPr kumimoji="1" lang="ko-KR" altLang="en-US" sz="2000" dirty="0"/>
              <a:t> 수가 </a:t>
            </a:r>
            <a:r>
              <a:rPr kumimoji="1" lang="en-US" altLang="ko-KR" sz="2000" dirty="0"/>
              <a:t>598</a:t>
            </a:r>
            <a:r>
              <a:rPr kumimoji="1" lang="ko-KR" altLang="en-US" sz="2000" dirty="0"/>
              <a:t>개이고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null</a:t>
            </a:r>
            <a:r>
              <a:rPr kumimoji="1" lang="ko-KR" altLang="en-US" sz="2000" dirty="0"/>
              <a:t>값이 </a:t>
            </a:r>
            <a:r>
              <a:rPr kumimoji="1" lang="en-US" altLang="ko-KR" sz="2000" dirty="0"/>
              <a:t>598</a:t>
            </a:r>
            <a:r>
              <a:rPr kumimoji="1" lang="ko-KR" altLang="en-US" sz="2000" dirty="0"/>
              <a:t>개인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즉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NaN</a:t>
            </a:r>
            <a:r>
              <a:rPr kumimoji="1" lang="en-US" altLang="ko-KR" sz="2000" dirty="0"/>
              <a:t> </a:t>
            </a:r>
            <a:r>
              <a:rPr kumimoji="1" lang="ko-KR" altLang="en-US" sz="2000" dirty="0" err="1"/>
              <a:t>결측치만</a:t>
            </a:r>
            <a:r>
              <a:rPr kumimoji="1" lang="ko-KR" altLang="en-US" sz="2000" dirty="0"/>
              <a:t> 있는 </a:t>
            </a:r>
            <a:r>
              <a:rPr kumimoji="1" lang="en-US" altLang="ko-KR" sz="2000" dirty="0"/>
              <a:t>column </a:t>
            </a:r>
            <a:r>
              <a:rPr kumimoji="1" lang="ko-KR" altLang="en-US" sz="2000" dirty="0"/>
              <a:t>확인 후 삭제 예정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CA2A83-8B60-BC29-00BA-C414EC75CBBB}"/>
              </a:ext>
            </a:extLst>
          </p:cNvPr>
          <p:cNvSpPr txBox="1">
            <a:spLocks/>
          </p:cNvSpPr>
          <p:nvPr/>
        </p:nvSpPr>
        <p:spPr>
          <a:xfrm>
            <a:off x="6069979" y="859974"/>
            <a:ext cx="5715001" cy="96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ore-KR" altLang="en-US" sz="2000" dirty="0"/>
              <a:t>일단</a:t>
            </a:r>
            <a:r>
              <a:rPr kumimoji="1" lang="ko-KR" altLang="en-US" sz="2000" dirty="0"/>
              <a:t> 데이터를 나누기 전에 모든 값이 </a:t>
            </a:r>
            <a:r>
              <a:rPr kumimoji="1" lang="en-US" altLang="ko-KR" sz="2000" dirty="0"/>
              <a:t>0.0</a:t>
            </a:r>
            <a:r>
              <a:rPr kumimoji="1" lang="ko-KR" altLang="en-US" sz="2000" dirty="0"/>
              <a:t>인 </a:t>
            </a:r>
            <a:r>
              <a:rPr kumimoji="1" lang="en-US" altLang="ko-KR" sz="2000" dirty="0"/>
              <a:t>column</a:t>
            </a:r>
            <a:r>
              <a:rPr kumimoji="1" lang="ko-KR" altLang="en-US" sz="2000" dirty="0"/>
              <a:t>은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확인 후 삭제 예정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909B0F4A-19C0-F1E5-35CE-20220970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1" y="1831977"/>
            <a:ext cx="5262428" cy="4873623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FC14595-DFA7-71BB-510B-DA5A4E19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29" y="1726172"/>
            <a:ext cx="5035550" cy="469652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66E963-EC85-3A59-7671-845659A81AD6}"/>
              </a:ext>
            </a:extLst>
          </p:cNvPr>
          <p:cNvSpPr txBox="1">
            <a:spLocks/>
          </p:cNvSpPr>
          <p:nvPr/>
        </p:nvSpPr>
        <p:spPr>
          <a:xfrm>
            <a:off x="3552877" y="4446905"/>
            <a:ext cx="5715001" cy="96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b="1" dirty="0">
                <a:solidFill>
                  <a:srgbClr val="C00000"/>
                </a:solidFill>
                <a:highlight>
                  <a:srgbClr val="C0C0C0"/>
                </a:highlight>
              </a:rPr>
              <a:t>Test data</a:t>
            </a:r>
            <a:r>
              <a:rPr kumimoji="1" lang="ko-KR" altLang="en-US" sz="2000" b="1" dirty="0">
                <a:solidFill>
                  <a:srgbClr val="C00000"/>
                </a:solidFill>
                <a:highlight>
                  <a:srgbClr val="C0C0C0"/>
                </a:highlight>
              </a:rPr>
              <a:t>에서도 똑같이 삭제해줘야 한다</a:t>
            </a:r>
            <a:r>
              <a:rPr kumimoji="1" lang="en-US" altLang="ko-KR" sz="2000" b="1" dirty="0">
                <a:solidFill>
                  <a:srgbClr val="C00000"/>
                </a:solidFill>
                <a:highlight>
                  <a:srgbClr val="C0C0C0"/>
                </a:highlight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52ED78D-AB2E-4082-2A3A-5F046C8B8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769" y="4775062"/>
            <a:ext cx="7772400" cy="1792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F22B0B-75B2-68C7-C59F-23A91678CC4E}"/>
              </a:ext>
            </a:extLst>
          </p:cNvPr>
          <p:cNvSpPr txBox="1"/>
          <p:nvPr/>
        </p:nvSpPr>
        <p:spPr>
          <a:xfrm>
            <a:off x="280903" y="0"/>
            <a:ext cx="45704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/>
              <a:t>t5 </a:t>
            </a:r>
            <a:r>
              <a:rPr kumimoji="1" lang="ko-KR" altLang="en-US" sz="2000" dirty="0"/>
              <a:t>성능 그냥 </a:t>
            </a:r>
            <a:r>
              <a:rPr kumimoji="1" lang="ko-KR" altLang="en-US" sz="2000" dirty="0" err="1"/>
              <a:t>낸거보다</a:t>
            </a:r>
            <a:r>
              <a:rPr kumimoji="1" lang="ko-KR" altLang="en-US" sz="2000" dirty="0"/>
              <a:t> 조금 떨어짐</a:t>
            </a:r>
            <a:r>
              <a:rPr kumimoji="1" lang="en-US" altLang="ko-KR" sz="2000" dirty="0"/>
              <a:t>..</a:t>
            </a:r>
            <a:endParaRPr kumimoji="1" lang="ko-Kore-KR" altLang="en-US" sz="2000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5847CD49-DF31-4355-5E73-0F7316695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033757"/>
            <a:ext cx="5232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11B98-8379-C4E2-9740-1B2391FB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7" y="4670561"/>
            <a:ext cx="5715001" cy="961117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sz="2000" dirty="0" err="1"/>
              <a:t>NaN</a:t>
            </a:r>
            <a:r>
              <a:rPr kumimoji="1" lang="en-US" altLang="ko-KR" sz="2000" dirty="0"/>
              <a:t> </a:t>
            </a:r>
            <a:r>
              <a:rPr kumimoji="1" lang="ko-KR" altLang="en-US" sz="2000" dirty="0" err="1"/>
              <a:t>결측치가</a:t>
            </a:r>
            <a:r>
              <a:rPr kumimoji="1" lang="ko-KR" altLang="en-US" sz="2000" dirty="0"/>
              <a:t> 너무 많은 경우</a:t>
            </a:r>
            <a:r>
              <a:rPr kumimoji="1" lang="en-US" altLang="ko-KR" sz="2000" dirty="0"/>
              <a:t>,</a:t>
            </a:r>
          </a:p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분류별로 평균값으로 채워 넣는다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분류별로 </a:t>
            </a:r>
            <a:r>
              <a:rPr kumimoji="1" lang="en-US" altLang="ko-KR" sz="2000" dirty="0"/>
              <a:t>outlier</a:t>
            </a:r>
            <a:r>
              <a:rPr kumimoji="1" lang="ko-KR" altLang="en-US" sz="2000" dirty="0"/>
              <a:t>는 삭제한다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CA2A83-8B60-BC29-00BA-C414EC75CBBB}"/>
              </a:ext>
            </a:extLst>
          </p:cNvPr>
          <p:cNvSpPr txBox="1">
            <a:spLocks/>
          </p:cNvSpPr>
          <p:nvPr/>
        </p:nvSpPr>
        <p:spPr>
          <a:xfrm>
            <a:off x="280903" y="861774"/>
            <a:ext cx="10539497" cy="2013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2900" dirty="0"/>
              <a:t>Train</a:t>
            </a:r>
            <a:r>
              <a:rPr kumimoji="1" lang="ko-KR" altLang="en-US" sz="2900" dirty="0"/>
              <a:t> </a:t>
            </a:r>
            <a:r>
              <a:rPr kumimoji="1" lang="en-US" altLang="ko-KR" sz="2900" dirty="0"/>
              <a:t>data</a:t>
            </a:r>
            <a:r>
              <a:rPr kumimoji="1" lang="ko-KR" altLang="en-US" sz="2900" dirty="0" err="1"/>
              <a:t>를</a:t>
            </a:r>
            <a:r>
              <a:rPr kumimoji="1" lang="ko-KR" altLang="en-US" sz="2900" dirty="0"/>
              <a:t> </a:t>
            </a:r>
            <a:r>
              <a:rPr kumimoji="1" lang="en-US" altLang="ko-KR" sz="2900" dirty="0" err="1"/>
              <a:t>Product_code</a:t>
            </a:r>
            <a:r>
              <a:rPr kumimoji="1" lang="ko-KR" altLang="en-US" sz="2900" dirty="0"/>
              <a:t>나 </a:t>
            </a:r>
            <a:r>
              <a:rPr kumimoji="1" lang="en-US" altLang="ko-KR" sz="2900" dirty="0"/>
              <a:t>Line</a:t>
            </a:r>
            <a:r>
              <a:rPr kumimoji="1" lang="ko-KR" altLang="en-US" sz="2900" dirty="0"/>
              <a:t>에 따라 나눈 후에 품질에 따라 나눠서 </a:t>
            </a:r>
            <a:r>
              <a:rPr kumimoji="1" lang="en-US" altLang="ko-KR" sz="2900" dirty="0"/>
              <a:t>outlier </a:t>
            </a:r>
            <a:r>
              <a:rPr kumimoji="1" lang="ko-KR" altLang="en-US" sz="2900" dirty="0"/>
              <a:t>계산 </a:t>
            </a:r>
            <a:r>
              <a:rPr kumimoji="1" lang="en-US" altLang="ko-KR" sz="2900" dirty="0"/>
              <a:t>–</a:t>
            </a:r>
            <a:r>
              <a:rPr kumimoji="1" lang="ko-KR" altLang="en-US" sz="2900" dirty="0"/>
              <a:t> 데이터 프레임 분리</a:t>
            </a:r>
            <a:endParaRPr kumimoji="1" lang="en-US" altLang="ko-KR" sz="2900" dirty="0"/>
          </a:p>
          <a:p>
            <a:r>
              <a:rPr kumimoji="1" lang="en-US" altLang="ko-KR" sz="2900" dirty="0"/>
              <a:t>Ex) </a:t>
            </a:r>
            <a:r>
              <a:rPr kumimoji="1" lang="en-US" altLang="ko-KR" sz="2900" dirty="0" err="1"/>
              <a:t>Product_code</a:t>
            </a:r>
            <a:r>
              <a:rPr kumimoji="1" lang="en-US" altLang="ko-KR" sz="2900" dirty="0"/>
              <a:t> | Line</a:t>
            </a:r>
          </a:p>
          <a:p>
            <a:r>
              <a:rPr kumimoji="1" lang="en-US" altLang="ko-KR" sz="2900" dirty="0"/>
              <a:t>A_31 | T050307 | 0</a:t>
            </a:r>
          </a:p>
          <a:p>
            <a:r>
              <a:rPr kumimoji="1" lang="en-US" altLang="ko-KR" sz="2900" dirty="0"/>
              <a:t>A_31 | T050307 | 1</a:t>
            </a:r>
          </a:p>
          <a:p>
            <a:r>
              <a:rPr kumimoji="1" lang="en-US" altLang="ko-KR" sz="2900" dirty="0"/>
              <a:t>A_31 | T050307 | 2</a:t>
            </a:r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B567A-7588-4E56-43F8-33115E2C0D74}"/>
              </a:ext>
            </a:extLst>
          </p:cNvPr>
          <p:cNvSpPr txBox="1"/>
          <p:nvPr/>
        </p:nvSpPr>
        <p:spPr>
          <a:xfrm>
            <a:off x="280903" y="0"/>
            <a:ext cx="7328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/>
              <a:t>t6</a:t>
            </a:r>
            <a:endParaRPr kumimoji="1" lang="ko-Kore-KR" altLang="en-US" sz="5000" b="1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37B3CD3-2F03-73B6-DB90-57B0D1CD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97" y="1400705"/>
            <a:ext cx="7772400" cy="47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6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CA2A83-8B60-BC29-00BA-C414EC75CBBB}"/>
              </a:ext>
            </a:extLst>
          </p:cNvPr>
          <p:cNvSpPr txBox="1">
            <a:spLocks/>
          </p:cNvSpPr>
          <p:nvPr/>
        </p:nvSpPr>
        <p:spPr>
          <a:xfrm>
            <a:off x="280903" y="861774"/>
            <a:ext cx="10539497" cy="2013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2900" dirty="0"/>
              <a:t>Train</a:t>
            </a:r>
            <a:r>
              <a:rPr kumimoji="1" lang="ko-KR" altLang="en-US" sz="2900" dirty="0"/>
              <a:t> </a:t>
            </a:r>
            <a:r>
              <a:rPr kumimoji="1" lang="en-US" altLang="ko-KR" sz="2900" dirty="0"/>
              <a:t>data</a:t>
            </a:r>
            <a:r>
              <a:rPr kumimoji="1" lang="ko-KR" altLang="en-US" sz="2900" dirty="0" err="1"/>
              <a:t>를</a:t>
            </a:r>
            <a:r>
              <a:rPr kumimoji="1" lang="ko-KR" altLang="en-US" sz="2900" dirty="0"/>
              <a:t> </a:t>
            </a:r>
            <a:r>
              <a:rPr kumimoji="1" lang="en-US" altLang="ko-KR" sz="2900" dirty="0" err="1"/>
              <a:t>Product_code</a:t>
            </a:r>
            <a:r>
              <a:rPr kumimoji="1" lang="ko-KR" altLang="en-US" sz="2900" dirty="0"/>
              <a:t>나 </a:t>
            </a:r>
            <a:r>
              <a:rPr kumimoji="1" lang="en-US" altLang="ko-KR" sz="2900" dirty="0"/>
              <a:t>Line</a:t>
            </a:r>
            <a:r>
              <a:rPr kumimoji="1" lang="ko-KR" altLang="en-US" sz="2900" dirty="0"/>
              <a:t>에 따라 나눈 후에 품질에 따라 나눠서 </a:t>
            </a:r>
            <a:r>
              <a:rPr kumimoji="1" lang="en-US" altLang="ko-KR" sz="2900" dirty="0"/>
              <a:t>outlier </a:t>
            </a:r>
            <a:r>
              <a:rPr kumimoji="1" lang="ko-KR" altLang="en-US" sz="2900" dirty="0"/>
              <a:t>계산</a:t>
            </a:r>
            <a:r>
              <a:rPr kumimoji="1" lang="en-US" altLang="ko-KR" sz="2900" dirty="0"/>
              <a:t> - </a:t>
            </a:r>
            <a:r>
              <a:rPr kumimoji="1" lang="ko-KR" altLang="en-US" sz="2900" dirty="0"/>
              <a:t>시각화</a:t>
            </a:r>
            <a:endParaRPr kumimoji="1" lang="en-US" altLang="ko-KR" sz="2900" dirty="0"/>
          </a:p>
          <a:p>
            <a:r>
              <a:rPr kumimoji="1" lang="en-US" altLang="ko-KR" sz="2900" dirty="0"/>
              <a:t>Ex) </a:t>
            </a:r>
            <a:r>
              <a:rPr kumimoji="1" lang="en-US" altLang="ko-KR" sz="2900" dirty="0" err="1"/>
              <a:t>Product_code</a:t>
            </a:r>
            <a:r>
              <a:rPr kumimoji="1" lang="en-US" altLang="ko-KR" sz="2900" dirty="0"/>
              <a:t> | Line</a:t>
            </a:r>
          </a:p>
          <a:p>
            <a:r>
              <a:rPr kumimoji="1" lang="en-US" altLang="ko-KR" sz="2900" dirty="0"/>
              <a:t>A_31 | T050307 | 0</a:t>
            </a:r>
          </a:p>
          <a:p>
            <a:r>
              <a:rPr kumimoji="1" lang="en-US" altLang="ko-KR" sz="2900" dirty="0"/>
              <a:t>A_31 | T050307 | 1</a:t>
            </a:r>
          </a:p>
          <a:p>
            <a:r>
              <a:rPr kumimoji="1" lang="en-US" altLang="ko-KR" sz="2900" dirty="0"/>
              <a:t>A_31 | T050307 | 2</a:t>
            </a:r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B567A-7588-4E56-43F8-33115E2C0D74}"/>
              </a:ext>
            </a:extLst>
          </p:cNvPr>
          <p:cNvSpPr txBox="1"/>
          <p:nvPr/>
        </p:nvSpPr>
        <p:spPr>
          <a:xfrm>
            <a:off x="280903" y="0"/>
            <a:ext cx="7328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/>
              <a:t>t6</a:t>
            </a:r>
            <a:endParaRPr kumimoji="1" lang="ko-Kore-KR" altLang="en-US" sz="5000" b="1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DFA78BE-CAEA-93E9-B256-89F0227B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113" y="1407436"/>
            <a:ext cx="7772400" cy="5151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69326B-C5A0-A256-A48E-38B6C7990948}"/>
              </a:ext>
            </a:extLst>
          </p:cNvPr>
          <p:cNvSpPr txBox="1"/>
          <p:nvPr/>
        </p:nvSpPr>
        <p:spPr>
          <a:xfrm>
            <a:off x="537029" y="5057018"/>
            <a:ext cx="9419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각각의 </a:t>
            </a:r>
            <a:r>
              <a:rPr kumimoji="1" lang="ko-KR" altLang="en-US" dirty="0" err="1"/>
              <a:t>데이터프레임별로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분류한 대로 </a:t>
            </a:r>
            <a:r>
              <a:rPr kumimoji="1" lang="en-US" altLang="ko-KR" dirty="0"/>
              <a:t>boxplot</a:t>
            </a:r>
            <a:r>
              <a:rPr kumimoji="1" lang="ko-KR" altLang="en-US" dirty="0"/>
              <a:t>을 통해 시각화해서 </a:t>
            </a:r>
            <a:r>
              <a:rPr kumimoji="1" lang="ko-KR" altLang="en-US" dirty="0" err="1"/>
              <a:t>제거해야하는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oulier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각각의 데이터 프레임 별로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이상치를 평균값으로 대체한다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대체된 데이터프레임들을 모두 합친다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Train_df</a:t>
            </a:r>
            <a:r>
              <a:rPr kumimoji="1" lang="en-US" altLang="ko-Kore-KR" dirty="0"/>
              <a:t> = </a:t>
            </a:r>
            <a:r>
              <a:rPr kumimoji="1" lang="en-US" altLang="ko-Kore-KR" dirty="0" err="1"/>
              <a:t>pd.concat</a:t>
            </a:r>
            <a:r>
              <a:rPr kumimoji="1" lang="en-US" altLang="ko-Kore-KR" dirty="0"/>
              <a:t>([] axis = 0)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372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CA2A83-8B60-BC29-00BA-C414EC75CBBB}"/>
              </a:ext>
            </a:extLst>
          </p:cNvPr>
          <p:cNvSpPr txBox="1">
            <a:spLocks/>
          </p:cNvSpPr>
          <p:nvPr/>
        </p:nvSpPr>
        <p:spPr>
          <a:xfrm>
            <a:off x="280903" y="861775"/>
            <a:ext cx="9625097" cy="151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2000" dirty="0"/>
              <a:t>Train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data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Product_code</a:t>
            </a:r>
            <a:r>
              <a:rPr kumimoji="1" lang="ko-KR" altLang="en-US" sz="2000" dirty="0"/>
              <a:t>나 </a:t>
            </a:r>
            <a:r>
              <a:rPr kumimoji="1" lang="en-US" altLang="ko-KR" sz="2000" dirty="0"/>
              <a:t>Line</a:t>
            </a:r>
            <a:r>
              <a:rPr kumimoji="1" lang="ko-KR" altLang="en-US" sz="2000" dirty="0"/>
              <a:t>에 따라 나눈 후에 품질에 따라 나눠서 </a:t>
            </a:r>
            <a:r>
              <a:rPr kumimoji="1" lang="en-US" altLang="ko-KR" sz="2000" dirty="0"/>
              <a:t>outlier </a:t>
            </a:r>
            <a:r>
              <a:rPr kumimoji="1" lang="ko-KR" altLang="en-US" sz="2000" dirty="0"/>
              <a:t>계산</a:t>
            </a:r>
            <a:r>
              <a:rPr kumimoji="1" lang="en-US" altLang="ko-KR" sz="2000" dirty="0"/>
              <a:t> – </a:t>
            </a:r>
            <a:r>
              <a:rPr kumimoji="1" lang="ko-KR" altLang="en-US" sz="2000" dirty="0"/>
              <a:t>시각화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후 이상치 제거</a:t>
            </a:r>
            <a:endParaRPr kumimoji="1" lang="en-US" altLang="ko-KR" sz="2000" dirty="0"/>
          </a:p>
          <a:p>
            <a:r>
              <a:rPr kumimoji="1" lang="en-US" altLang="ko-KR" sz="2000" dirty="0"/>
              <a:t>Train_df_0_T010305</a:t>
            </a:r>
          </a:p>
          <a:p>
            <a:r>
              <a:rPr kumimoji="1" lang="en-US" altLang="ko-KR" sz="2000" dirty="0"/>
              <a:t>253, 262,263, 271, 273, 279, 281, 285~301, 303~311, 332, 337, 338, 339, 344, 360, 366, 943, 944, </a:t>
            </a:r>
          </a:p>
          <a:p>
            <a:endParaRPr kumimoji="1" lang="en-US" altLang="ko-KR" sz="2900" dirty="0"/>
          </a:p>
          <a:p>
            <a:endParaRPr kumimoji="1" lang="en-US" altLang="ko-KR" sz="2900" dirty="0"/>
          </a:p>
          <a:p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B567A-7588-4E56-43F8-33115E2C0D74}"/>
              </a:ext>
            </a:extLst>
          </p:cNvPr>
          <p:cNvSpPr txBox="1"/>
          <p:nvPr/>
        </p:nvSpPr>
        <p:spPr>
          <a:xfrm>
            <a:off x="280903" y="0"/>
            <a:ext cx="7328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/>
              <a:t>t6</a:t>
            </a:r>
            <a:endParaRPr kumimoji="1" lang="ko-Kore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404294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17189</TotalTime>
  <Words>2453</Words>
  <Application>Microsoft Macintosh PowerPoint</Application>
  <PresentationFormat>와이드스크린</PresentationFormat>
  <Paragraphs>401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Apple SD Gothic Neo</vt:lpstr>
      <vt:lpstr>NotoSansKR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규칙성 발견하기</vt:lpstr>
      <vt:lpstr>PowerPoint 프레젠테이션</vt:lpstr>
      <vt:lpstr>PowerPoint 프레젠테이션</vt:lpstr>
      <vt:lpstr>PowerPoint 프레젠테이션</vt:lpstr>
      <vt:lpstr>PowerPoint 프레젠테이션</vt:lpstr>
      <vt:lpstr>일단 모델부터 다시 공부하기(데이터 분석을 먼저 해야할 것 같은데, 왜 이거부터 하냐면 감 잡았을 때, 더 까먹지 않게)</vt:lpstr>
      <vt:lpstr>일단 모델부터 다시 공부하기(데이터 분석을 먼저 해야할 것 같은데, 왜 이거부터 하냐면 감 잡았을 때, 더 까먹지 않게)</vt:lpstr>
      <vt:lpstr>일단 모델부터 다시 공부하기(데이터 분석을 먼저 해야할 것 같은데, 왜 이거부터 하냐면 감 잡았을 때, 더 까먹지 않게)</vt:lpstr>
      <vt:lpstr>데이터 분석 다시 하기</vt:lpstr>
      <vt:lpstr>정규화 표준화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***참고 블로그</vt:lpstr>
      <vt:lpstr>PowerPoint 프레젠테이션</vt:lpstr>
      <vt:lpstr>t14</vt:lpstr>
      <vt:lpstr>PowerPoint 프레젠테이션</vt:lpstr>
      <vt:lpstr>T15 re dataprocessing</vt:lpstr>
      <vt:lpstr>PowerPoint 프레젠테이션</vt:lpstr>
      <vt:lpstr>T16 Bayesian optimization</vt:lpstr>
      <vt:lpstr>T17 Randomsearchcv</vt:lpstr>
      <vt:lpstr>T18 mydatapreprocessing+Randomsearchcv</vt:lpstr>
      <vt:lpstr>T19 Randomsearchcv GBM 성능끌어올리기 </vt:lpstr>
      <vt:lpstr>T20 Y_QUALITY 이용해보기</vt:lpstr>
      <vt:lpstr>T21 data 결측치 채우기 연구 </vt:lpstr>
      <vt:lpstr>T22 PRODUCT_CODE별로 LINE별로 나눠서 모델 학습</vt:lpstr>
      <vt:lpstr>T23 LINE별로 나눠서 모델 학습(redata)</vt:lpstr>
      <vt:lpstr>T24 redata로 GBM XGB Randomforest</vt:lpstr>
      <vt:lpstr>RandomForest, XGBoost, LGBM, CatBoost뭐가 다를까?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김민영</dc:creator>
  <cp:lastModifiedBy>김민영</cp:lastModifiedBy>
  <cp:revision>52</cp:revision>
  <dcterms:created xsi:type="dcterms:W3CDTF">2023-02-06T10:08:27Z</dcterms:created>
  <dcterms:modified xsi:type="dcterms:W3CDTF">2023-02-18T08:38:16Z</dcterms:modified>
</cp:coreProperties>
</file>